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9"/>
  </p:notesMasterIdLst>
  <p:sldIdLst>
    <p:sldId id="287" r:id="rId5"/>
    <p:sldId id="452" r:id="rId6"/>
    <p:sldId id="3308" r:id="rId7"/>
    <p:sldId id="304" r:id="rId8"/>
    <p:sldId id="406" r:id="rId9"/>
    <p:sldId id="259" r:id="rId10"/>
    <p:sldId id="298" r:id="rId11"/>
    <p:sldId id="260" r:id="rId12"/>
    <p:sldId id="257" r:id="rId13"/>
    <p:sldId id="314" r:id="rId14"/>
    <p:sldId id="412" r:id="rId15"/>
    <p:sldId id="261" r:id="rId16"/>
    <p:sldId id="262" r:id="rId17"/>
    <p:sldId id="263" r:id="rId18"/>
    <p:sldId id="395" r:id="rId19"/>
    <p:sldId id="258" r:id="rId20"/>
    <p:sldId id="264" r:id="rId21"/>
    <p:sldId id="397" r:id="rId22"/>
    <p:sldId id="402" r:id="rId23"/>
    <p:sldId id="265" r:id="rId24"/>
    <p:sldId id="267" r:id="rId25"/>
    <p:sldId id="401" r:id="rId26"/>
    <p:sldId id="398" r:id="rId27"/>
    <p:sldId id="399" r:id="rId28"/>
    <p:sldId id="266" r:id="rId29"/>
    <p:sldId id="337" r:id="rId30"/>
    <p:sldId id="429" r:id="rId31"/>
    <p:sldId id="423" r:id="rId32"/>
    <p:sldId id="336" r:id="rId33"/>
    <p:sldId id="317" r:id="rId34"/>
    <p:sldId id="416" r:id="rId35"/>
    <p:sldId id="318" r:id="rId36"/>
    <p:sldId id="414" r:id="rId37"/>
    <p:sldId id="292" r:id="rId38"/>
    <p:sldId id="319" r:id="rId39"/>
    <p:sldId id="320" r:id="rId40"/>
    <p:sldId id="321" r:id="rId41"/>
    <p:sldId id="352" r:id="rId42"/>
    <p:sldId id="415" r:id="rId43"/>
    <p:sldId id="322" r:id="rId44"/>
    <p:sldId id="349" r:id="rId45"/>
    <p:sldId id="270" r:id="rId46"/>
    <p:sldId id="3309" r:id="rId47"/>
    <p:sldId id="3314" r:id="rId48"/>
    <p:sldId id="459" r:id="rId49"/>
    <p:sldId id="422" r:id="rId50"/>
    <p:sldId id="3311" r:id="rId51"/>
    <p:sldId id="457" r:id="rId52"/>
    <p:sldId id="419" r:id="rId53"/>
    <p:sldId id="421" r:id="rId54"/>
    <p:sldId id="424" r:id="rId55"/>
    <p:sldId id="460" r:id="rId56"/>
    <p:sldId id="425" r:id="rId57"/>
    <p:sldId id="426" r:id="rId58"/>
    <p:sldId id="3312" r:id="rId59"/>
    <p:sldId id="3313" r:id="rId60"/>
    <p:sldId id="430" r:id="rId61"/>
    <p:sldId id="453" r:id="rId62"/>
    <p:sldId id="431" r:id="rId63"/>
    <p:sldId id="456" r:id="rId64"/>
    <p:sldId id="418" r:id="rId65"/>
    <p:sldId id="427" r:id="rId66"/>
    <p:sldId id="3315" r:id="rId67"/>
    <p:sldId id="394" r:id="rId68"/>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5">
          <p15:clr>
            <a:srgbClr val="A4A3A4"/>
          </p15:clr>
        </p15:guide>
        <p15:guide id="2" orient="horz" pos="4110">
          <p15:clr>
            <a:srgbClr val="A4A3A4"/>
          </p15:clr>
        </p15:guide>
        <p15:guide id="3" orient="horz" pos="3158" userDrawn="1">
          <p15:clr>
            <a:srgbClr val="A4A3A4"/>
          </p15:clr>
        </p15:guide>
        <p15:guide id="4" orient="horz" pos="2251" userDrawn="1">
          <p15:clr>
            <a:srgbClr val="A4A3A4"/>
          </p15:clr>
        </p15:guide>
        <p15:guide id="5" orient="horz" pos="2432" userDrawn="1">
          <p15:clr>
            <a:srgbClr val="A4A3A4"/>
          </p15:clr>
        </p15:guide>
        <p15:guide id="6" orient="horz" pos="1344" userDrawn="1">
          <p15:clr>
            <a:srgbClr val="A4A3A4"/>
          </p15:clr>
        </p15:guide>
        <p15:guide id="7" pos="2880">
          <p15:clr>
            <a:srgbClr val="A4A3A4"/>
          </p15:clr>
        </p15:guide>
        <p15:guide id="8" pos="204">
          <p15:clr>
            <a:srgbClr val="A4A3A4"/>
          </p15:clr>
        </p15:guide>
        <p15:guide id="9" pos="5244">
          <p15:clr>
            <a:srgbClr val="A4A3A4"/>
          </p15:clr>
        </p15:guide>
        <p15:guide id="10" pos="5370">
          <p15:clr>
            <a:srgbClr val="A4A3A4"/>
          </p15:clr>
        </p15:guide>
        <p15:guide id="11" pos="2789">
          <p15:clr>
            <a:srgbClr val="A4A3A4"/>
          </p15:clr>
        </p15:guide>
        <p15:guide id="12" pos="2608" userDrawn="1">
          <p15:clr>
            <a:srgbClr val="A4A3A4"/>
          </p15:clr>
        </p15:guide>
        <p15:guide id="13" pos="415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3F"/>
    <a:srgbClr val="002D57"/>
    <a:srgbClr val="00325B"/>
    <a:srgbClr val="183964"/>
    <a:srgbClr val="C42330"/>
    <a:srgbClr val="88A3C8"/>
    <a:srgbClr val="C2D2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211"/>
    <p:restoredTop sz="68512" autoAdjust="0"/>
  </p:normalViewPr>
  <p:slideViewPr>
    <p:cSldViewPr showGuides="1">
      <p:cViewPr varScale="1">
        <p:scale>
          <a:sx n="61" d="100"/>
          <a:sy n="61" d="100"/>
        </p:scale>
        <p:origin x="200" y="216"/>
      </p:cViewPr>
      <p:guideLst>
        <p:guide orient="horz" pos="255"/>
        <p:guide orient="horz" pos="4110"/>
        <p:guide orient="horz" pos="3158"/>
        <p:guide orient="horz" pos="2251"/>
        <p:guide orient="horz" pos="2432"/>
        <p:guide orient="horz" pos="1344"/>
        <p:guide pos="2880"/>
        <p:guide pos="204"/>
        <p:guide pos="5244"/>
        <p:guide pos="5370"/>
        <p:guide pos="2789"/>
        <p:guide pos="2608"/>
        <p:guide pos="415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216B34-45F0-46D5-97B8-276E21574C8F}" type="doc">
      <dgm:prSet loTypeId="urn:microsoft.com/office/officeart/2005/8/layout/target2" loCatId="relationship" qsTypeId="urn:microsoft.com/office/officeart/2005/8/quickstyle/simple1" qsCatId="simple" csTypeId="urn:microsoft.com/office/officeart/2005/8/colors/accent0_1" csCatId="mainScheme" phldr="1"/>
      <dgm:spPr/>
      <dgm:t>
        <a:bodyPr/>
        <a:lstStyle/>
        <a:p>
          <a:endParaRPr lang="en-GB"/>
        </a:p>
      </dgm:t>
    </dgm:pt>
    <dgm:pt modelId="{88D56A15-0C32-46B4-85FC-58D1416EC109}">
      <dgm:prSet phldrT="[Text]"/>
      <dgm:spPr/>
      <dgm:t>
        <a:bodyPr/>
        <a:lstStyle/>
        <a:p>
          <a:r>
            <a:rPr lang="en-GB" dirty="0">
              <a:solidFill>
                <a:srgbClr val="FF0000"/>
              </a:solidFill>
            </a:rPr>
            <a:t>Macro-environment</a:t>
          </a:r>
        </a:p>
      </dgm:t>
    </dgm:pt>
    <dgm:pt modelId="{6324D66E-4B22-4187-B626-3F26D820572C}" type="parTrans" cxnId="{E8C25F2D-5270-4319-9335-544E5C2FC14B}">
      <dgm:prSet/>
      <dgm:spPr/>
      <dgm:t>
        <a:bodyPr/>
        <a:lstStyle/>
        <a:p>
          <a:endParaRPr lang="en-GB"/>
        </a:p>
      </dgm:t>
    </dgm:pt>
    <dgm:pt modelId="{BFF9E7D7-1241-48B9-9346-351C9F097394}" type="sibTrans" cxnId="{E8C25F2D-5270-4319-9335-544E5C2FC14B}">
      <dgm:prSet/>
      <dgm:spPr/>
      <dgm:t>
        <a:bodyPr/>
        <a:lstStyle/>
        <a:p>
          <a:endParaRPr lang="en-GB"/>
        </a:p>
      </dgm:t>
    </dgm:pt>
    <dgm:pt modelId="{B41968DF-4723-445C-8387-C77365042F3D}">
      <dgm:prSet phldrT="[Text]"/>
      <dgm:spPr/>
      <dgm:t>
        <a:bodyPr/>
        <a:lstStyle/>
        <a:p>
          <a:r>
            <a:rPr lang="en-GB" dirty="0"/>
            <a:t>Scenario planning</a:t>
          </a:r>
        </a:p>
      </dgm:t>
    </dgm:pt>
    <dgm:pt modelId="{7F075D2C-3014-45D1-BF07-A788B52B7213}" type="parTrans" cxnId="{289EA2EE-5154-47BE-AA97-B63F88054B8C}">
      <dgm:prSet/>
      <dgm:spPr/>
      <dgm:t>
        <a:bodyPr/>
        <a:lstStyle/>
        <a:p>
          <a:endParaRPr lang="en-GB"/>
        </a:p>
      </dgm:t>
    </dgm:pt>
    <dgm:pt modelId="{A11A51F1-AC5B-40E8-9DFC-0411A50461E5}" type="sibTrans" cxnId="{289EA2EE-5154-47BE-AA97-B63F88054B8C}">
      <dgm:prSet/>
      <dgm:spPr/>
      <dgm:t>
        <a:bodyPr/>
        <a:lstStyle/>
        <a:p>
          <a:endParaRPr lang="en-GB"/>
        </a:p>
      </dgm:t>
    </dgm:pt>
    <dgm:pt modelId="{8EB1D63A-B89D-45DE-86FA-279006B09024}">
      <dgm:prSet phldrT="[Text]"/>
      <dgm:spPr/>
      <dgm:t>
        <a:bodyPr/>
        <a:lstStyle/>
        <a:p>
          <a:r>
            <a:rPr lang="en-GB"/>
            <a:t>Micro-environment</a:t>
          </a:r>
          <a:endParaRPr lang="en-GB" dirty="0"/>
        </a:p>
      </dgm:t>
    </dgm:pt>
    <dgm:pt modelId="{E19E7159-256A-4456-B2D7-DBBC591F0CD0}" type="parTrans" cxnId="{CA62B7FF-B158-49DC-9B91-4F0647115DBC}">
      <dgm:prSet/>
      <dgm:spPr/>
      <dgm:t>
        <a:bodyPr/>
        <a:lstStyle/>
        <a:p>
          <a:endParaRPr lang="en-GB"/>
        </a:p>
      </dgm:t>
    </dgm:pt>
    <dgm:pt modelId="{72C3254D-4658-4927-9E70-0368FC0ABD75}" type="sibTrans" cxnId="{CA62B7FF-B158-49DC-9B91-4F0647115DBC}">
      <dgm:prSet/>
      <dgm:spPr/>
      <dgm:t>
        <a:bodyPr/>
        <a:lstStyle/>
        <a:p>
          <a:endParaRPr lang="en-GB"/>
        </a:p>
      </dgm:t>
    </dgm:pt>
    <dgm:pt modelId="{6312FA4C-DEA2-4E02-82E4-DEB8DF7CA9E0}">
      <dgm:prSet phldrT="[Text]"/>
      <dgm:spPr/>
      <dgm:t>
        <a:bodyPr/>
        <a:lstStyle/>
        <a:p>
          <a:r>
            <a:rPr lang="en-GB" dirty="0"/>
            <a:t>5-forces</a:t>
          </a:r>
        </a:p>
      </dgm:t>
    </dgm:pt>
    <dgm:pt modelId="{AAF6EFAC-DBEC-43D7-8517-D486C76F3396}" type="parTrans" cxnId="{E0894D73-C3AA-41DA-8084-0042548F76F2}">
      <dgm:prSet/>
      <dgm:spPr/>
      <dgm:t>
        <a:bodyPr/>
        <a:lstStyle/>
        <a:p>
          <a:endParaRPr lang="en-GB"/>
        </a:p>
      </dgm:t>
    </dgm:pt>
    <dgm:pt modelId="{B3C78870-27E7-495B-80D8-D9D0233B36DD}" type="sibTrans" cxnId="{E0894D73-C3AA-41DA-8084-0042548F76F2}">
      <dgm:prSet/>
      <dgm:spPr/>
      <dgm:t>
        <a:bodyPr/>
        <a:lstStyle/>
        <a:p>
          <a:endParaRPr lang="en-GB"/>
        </a:p>
      </dgm:t>
    </dgm:pt>
    <dgm:pt modelId="{001AB81A-C3FD-41B5-B58B-A1135DD3804E}">
      <dgm:prSet phldrT="[Text]"/>
      <dgm:spPr/>
      <dgm:t>
        <a:bodyPr/>
        <a:lstStyle/>
        <a:p>
          <a:r>
            <a:rPr lang="en-GB" dirty="0"/>
            <a:t>Strategic groups</a:t>
          </a:r>
        </a:p>
      </dgm:t>
    </dgm:pt>
    <dgm:pt modelId="{CA7C94C3-6882-4837-BFF5-2E3F819FA4AE}" type="parTrans" cxnId="{29993205-B3DE-4D50-9BF8-20743ACAB5AE}">
      <dgm:prSet/>
      <dgm:spPr/>
      <dgm:t>
        <a:bodyPr/>
        <a:lstStyle/>
        <a:p>
          <a:endParaRPr lang="en-GB"/>
        </a:p>
      </dgm:t>
    </dgm:pt>
    <dgm:pt modelId="{7224F1B0-89BA-4316-9C2B-6A74DF188B14}" type="sibTrans" cxnId="{29993205-B3DE-4D50-9BF8-20743ACAB5AE}">
      <dgm:prSet/>
      <dgm:spPr/>
      <dgm:t>
        <a:bodyPr/>
        <a:lstStyle/>
        <a:p>
          <a:endParaRPr lang="en-GB"/>
        </a:p>
      </dgm:t>
    </dgm:pt>
    <dgm:pt modelId="{ACA3F529-9EF6-413C-BD63-63CDF02018EB}">
      <dgm:prSet phldrT="[Text]"/>
      <dgm:spPr/>
      <dgm:t>
        <a:bodyPr/>
        <a:lstStyle/>
        <a:p>
          <a:r>
            <a:rPr lang="en-GB"/>
            <a:t>Internal environment</a:t>
          </a:r>
          <a:endParaRPr lang="en-GB" dirty="0"/>
        </a:p>
      </dgm:t>
    </dgm:pt>
    <dgm:pt modelId="{E93DF5F3-95EE-485B-8999-DD8AD2B82579}" type="parTrans" cxnId="{873610F0-4975-4BC0-9F92-AE1158D77330}">
      <dgm:prSet/>
      <dgm:spPr/>
      <dgm:t>
        <a:bodyPr/>
        <a:lstStyle/>
        <a:p>
          <a:endParaRPr lang="en-GB"/>
        </a:p>
      </dgm:t>
    </dgm:pt>
    <dgm:pt modelId="{03F3BBD4-7CC1-40E6-BA2B-551E2F637B98}" type="sibTrans" cxnId="{873610F0-4975-4BC0-9F92-AE1158D77330}">
      <dgm:prSet/>
      <dgm:spPr/>
      <dgm:t>
        <a:bodyPr/>
        <a:lstStyle/>
        <a:p>
          <a:endParaRPr lang="en-GB"/>
        </a:p>
      </dgm:t>
    </dgm:pt>
    <dgm:pt modelId="{CD71754D-E912-4BB6-8C12-75E02A42A69F}">
      <dgm:prSet phldrT="[Text]"/>
      <dgm:spPr/>
      <dgm:t>
        <a:bodyPr/>
        <a:lstStyle/>
        <a:p>
          <a:r>
            <a:rPr lang="en-GB" dirty="0"/>
            <a:t>Value chain</a:t>
          </a:r>
        </a:p>
      </dgm:t>
    </dgm:pt>
    <dgm:pt modelId="{6E909EC9-9404-408C-BB4B-6C94481E10CF}" type="parTrans" cxnId="{E1F05103-2CAD-4D33-A732-6970EC125AA3}">
      <dgm:prSet/>
      <dgm:spPr/>
      <dgm:t>
        <a:bodyPr/>
        <a:lstStyle/>
        <a:p>
          <a:endParaRPr lang="en-GB"/>
        </a:p>
      </dgm:t>
    </dgm:pt>
    <dgm:pt modelId="{C5B2AD74-7181-46E8-B4CE-403A88A4F825}" type="sibTrans" cxnId="{E1F05103-2CAD-4D33-A732-6970EC125AA3}">
      <dgm:prSet/>
      <dgm:spPr/>
      <dgm:t>
        <a:bodyPr/>
        <a:lstStyle/>
        <a:p>
          <a:endParaRPr lang="en-GB"/>
        </a:p>
      </dgm:t>
    </dgm:pt>
    <dgm:pt modelId="{32223F66-AE75-4C12-8097-B5334E64FC73}">
      <dgm:prSet phldrT="[Text]"/>
      <dgm:spPr/>
      <dgm:t>
        <a:bodyPr/>
        <a:lstStyle/>
        <a:p>
          <a:r>
            <a:rPr lang="en-GB" dirty="0"/>
            <a:t>Strategic capabilities-VRIN</a:t>
          </a:r>
        </a:p>
      </dgm:t>
    </dgm:pt>
    <dgm:pt modelId="{B9562847-07D7-47C6-B9BC-6B1C75136B6A}" type="parTrans" cxnId="{9F108186-0B2A-4D08-A934-F7F3288C2029}">
      <dgm:prSet/>
      <dgm:spPr/>
      <dgm:t>
        <a:bodyPr/>
        <a:lstStyle/>
        <a:p>
          <a:endParaRPr lang="en-GB"/>
        </a:p>
      </dgm:t>
    </dgm:pt>
    <dgm:pt modelId="{92E090C4-9AF1-4827-98C1-A39797AEC3C7}" type="sibTrans" cxnId="{9F108186-0B2A-4D08-A934-F7F3288C2029}">
      <dgm:prSet/>
      <dgm:spPr/>
      <dgm:t>
        <a:bodyPr/>
        <a:lstStyle/>
        <a:p>
          <a:endParaRPr lang="en-GB"/>
        </a:p>
      </dgm:t>
    </dgm:pt>
    <dgm:pt modelId="{48CCD797-F19E-D04E-83D3-F0061DFD95EB}">
      <dgm:prSet phldrT="[Text]"/>
      <dgm:spPr/>
      <dgm:t>
        <a:bodyPr/>
        <a:lstStyle/>
        <a:p>
          <a:r>
            <a:rPr lang="en-GB" dirty="0"/>
            <a:t>PESTLE/</a:t>
          </a:r>
        </a:p>
        <a:p>
          <a:r>
            <a:rPr lang="en-GB" dirty="0"/>
            <a:t>STEPWISE</a:t>
          </a:r>
        </a:p>
      </dgm:t>
    </dgm:pt>
    <dgm:pt modelId="{9C29B906-02E7-B14D-AA45-A34D6E7A709D}" type="parTrans" cxnId="{32540352-CAF3-744A-BF19-8EDAB4B9FDD1}">
      <dgm:prSet/>
      <dgm:spPr/>
      <dgm:t>
        <a:bodyPr/>
        <a:lstStyle/>
        <a:p>
          <a:endParaRPr lang="en-GB"/>
        </a:p>
      </dgm:t>
    </dgm:pt>
    <dgm:pt modelId="{A2D30E66-1579-1F41-8F64-CEF5D0AD16E2}" type="sibTrans" cxnId="{32540352-CAF3-744A-BF19-8EDAB4B9FDD1}">
      <dgm:prSet/>
      <dgm:spPr/>
      <dgm:t>
        <a:bodyPr/>
        <a:lstStyle/>
        <a:p>
          <a:endParaRPr lang="en-GB"/>
        </a:p>
      </dgm:t>
    </dgm:pt>
    <dgm:pt modelId="{4376600C-25F7-4761-B970-970F9E934BCD}" type="pres">
      <dgm:prSet presAssocID="{72216B34-45F0-46D5-97B8-276E21574C8F}" presName="Name0" presStyleCnt="0">
        <dgm:presLayoutVars>
          <dgm:chMax val="3"/>
          <dgm:chPref val="1"/>
          <dgm:dir/>
          <dgm:animLvl val="lvl"/>
          <dgm:resizeHandles/>
        </dgm:presLayoutVars>
      </dgm:prSet>
      <dgm:spPr/>
    </dgm:pt>
    <dgm:pt modelId="{554B34DD-F85C-4FAF-B430-01C828BBEC7B}" type="pres">
      <dgm:prSet presAssocID="{72216B34-45F0-46D5-97B8-276E21574C8F}" presName="outerBox" presStyleCnt="0"/>
      <dgm:spPr/>
    </dgm:pt>
    <dgm:pt modelId="{A27C82F2-1C33-4FCB-BED3-52FE9774D889}" type="pres">
      <dgm:prSet presAssocID="{72216B34-45F0-46D5-97B8-276E21574C8F}" presName="outerBoxParent" presStyleLbl="node1" presStyleIdx="0" presStyleCnt="3" custLinFactNeighborX="-2312" custLinFactNeighborY="4202"/>
      <dgm:spPr/>
    </dgm:pt>
    <dgm:pt modelId="{2650581B-0CA6-4BD5-A08F-573F4005DFAA}" type="pres">
      <dgm:prSet presAssocID="{72216B34-45F0-46D5-97B8-276E21574C8F}" presName="outerBoxChildren" presStyleCnt="0"/>
      <dgm:spPr/>
    </dgm:pt>
    <dgm:pt modelId="{8B7723AD-3174-5744-9915-437E4094E8D1}" type="pres">
      <dgm:prSet presAssocID="{48CCD797-F19E-D04E-83D3-F0061DFD95EB}" presName="oChild" presStyleLbl="fgAcc1" presStyleIdx="0" presStyleCnt="6">
        <dgm:presLayoutVars>
          <dgm:bulletEnabled val="1"/>
        </dgm:presLayoutVars>
      </dgm:prSet>
      <dgm:spPr/>
    </dgm:pt>
    <dgm:pt modelId="{B78808D7-95B7-1440-8B83-6A338F173813}" type="pres">
      <dgm:prSet presAssocID="{A2D30E66-1579-1F41-8F64-CEF5D0AD16E2}" presName="outerSibTrans" presStyleCnt="0"/>
      <dgm:spPr/>
    </dgm:pt>
    <dgm:pt modelId="{9AB6F7EB-81A5-4635-A068-B934D9E2397B}" type="pres">
      <dgm:prSet presAssocID="{B41968DF-4723-445C-8387-C77365042F3D}" presName="oChild" presStyleLbl="fgAcc1" presStyleIdx="1" presStyleCnt="6" custScaleX="103572" custScaleY="74147">
        <dgm:presLayoutVars>
          <dgm:bulletEnabled val="1"/>
        </dgm:presLayoutVars>
      </dgm:prSet>
      <dgm:spPr/>
    </dgm:pt>
    <dgm:pt modelId="{3F2D2CF1-C86B-4E83-A5F8-289C1F738CA8}" type="pres">
      <dgm:prSet presAssocID="{72216B34-45F0-46D5-97B8-276E21574C8F}" presName="middleBox" presStyleCnt="0"/>
      <dgm:spPr/>
    </dgm:pt>
    <dgm:pt modelId="{C6B60739-9D19-427F-BEF7-51FA1A9E4F83}" type="pres">
      <dgm:prSet presAssocID="{72216B34-45F0-46D5-97B8-276E21574C8F}" presName="middleBoxParent" presStyleLbl="node1" presStyleIdx="1" presStyleCnt="3"/>
      <dgm:spPr/>
    </dgm:pt>
    <dgm:pt modelId="{DDE4CE5A-318C-4ADB-A33E-ABD1D41C693C}" type="pres">
      <dgm:prSet presAssocID="{72216B34-45F0-46D5-97B8-276E21574C8F}" presName="middleBoxChildren" presStyleCnt="0"/>
      <dgm:spPr/>
    </dgm:pt>
    <dgm:pt modelId="{FDAFE1F0-EAD0-4222-87A5-B73044997DC3}" type="pres">
      <dgm:prSet presAssocID="{6312FA4C-DEA2-4E02-82E4-DEB8DF7CA9E0}" presName="mChild" presStyleLbl="fgAcc1" presStyleIdx="2" presStyleCnt="6">
        <dgm:presLayoutVars>
          <dgm:bulletEnabled val="1"/>
        </dgm:presLayoutVars>
      </dgm:prSet>
      <dgm:spPr/>
    </dgm:pt>
    <dgm:pt modelId="{166553F2-6523-4697-8BE5-A327551F6460}" type="pres">
      <dgm:prSet presAssocID="{B3C78870-27E7-495B-80D8-D9D0233B36DD}" presName="middleSibTrans" presStyleCnt="0"/>
      <dgm:spPr/>
    </dgm:pt>
    <dgm:pt modelId="{7656D9F5-D1F4-4220-AE33-CAFD120EB9E2}" type="pres">
      <dgm:prSet presAssocID="{001AB81A-C3FD-41B5-B58B-A1135DD3804E}" presName="mChild" presStyleLbl="fgAcc1" presStyleIdx="3" presStyleCnt="6">
        <dgm:presLayoutVars>
          <dgm:bulletEnabled val="1"/>
        </dgm:presLayoutVars>
      </dgm:prSet>
      <dgm:spPr/>
    </dgm:pt>
    <dgm:pt modelId="{186A2B85-8CAC-4175-BEFA-52E7916D0143}" type="pres">
      <dgm:prSet presAssocID="{72216B34-45F0-46D5-97B8-276E21574C8F}" presName="centerBox" presStyleCnt="0"/>
      <dgm:spPr/>
    </dgm:pt>
    <dgm:pt modelId="{BF96B973-7B90-4CED-A409-867981D1AB49}" type="pres">
      <dgm:prSet presAssocID="{72216B34-45F0-46D5-97B8-276E21574C8F}" presName="centerBoxParent" presStyleLbl="node1" presStyleIdx="2" presStyleCnt="3"/>
      <dgm:spPr/>
    </dgm:pt>
    <dgm:pt modelId="{6C90FCDF-6E1E-4F5A-9F2D-3BAC64B21721}" type="pres">
      <dgm:prSet presAssocID="{72216B34-45F0-46D5-97B8-276E21574C8F}" presName="centerBoxChildren" presStyleCnt="0"/>
      <dgm:spPr/>
    </dgm:pt>
    <dgm:pt modelId="{F9962633-B1D8-4197-ABA3-45B158C4D6B1}" type="pres">
      <dgm:prSet presAssocID="{CD71754D-E912-4BB6-8C12-75E02A42A69F}" presName="cChild" presStyleLbl="fgAcc1" presStyleIdx="4" presStyleCnt="6">
        <dgm:presLayoutVars>
          <dgm:bulletEnabled val="1"/>
        </dgm:presLayoutVars>
      </dgm:prSet>
      <dgm:spPr/>
    </dgm:pt>
    <dgm:pt modelId="{39183597-3611-45E4-AC83-843013094C1D}" type="pres">
      <dgm:prSet presAssocID="{C5B2AD74-7181-46E8-B4CE-403A88A4F825}" presName="centerSibTrans" presStyleCnt="0"/>
      <dgm:spPr/>
    </dgm:pt>
    <dgm:pt modelId="{BA5091A7-6931-42D0-A959-FAAAE10EDC2D}" type="pres">
      <dgm:prSet presAssocID="{32223F66-AE75-4C12-8097-B5334E64FC73}" presName="cChild" presStyleLbl="fgAcc1" presStyleIdx="5" presStyleCnt="6">
        <dgm:presLayoutVars>
          <dgm:bulletEnabled val="1"/>
        </dgm:presLayoutVars>
      </dgm:prSet>
      <dgm:spPr/>
    </dgm:pt>
  </dgm:ptLst>
  <dgm:cxnLst>
    <dgm:cxn modelId="{E1F05103-2CAD-4D33-A732-6970EC125AA3}" srcId="{ACA3F529-9EF6-413C-BD63-63CDF02018EB}" destId="{CD71754D-E912-4BB6-8C12-75E02A42A69F}" srcOrd="0" destOrd="0" parTransId="{6E909EC9-9404-408C-BB4B-6C94481E10CF}" sibTransId="{C5B2AD74-7181-46E8-B4CE-403A88A4F825}"/>
    <dgm:cxn modelId="{29993205-B3DE-4D50-9BF8-20743ACAB5AE}" srcId="{8EB1D63A-B89D-45DE-86FA-279006B09024}" destId="{001AB81A-C3FD-41B5-B58B-A1135DD3804E}" srcOrd="1" destOrd="0" parTransId="{CA7C94C3-6882-4837-BFF5-2E3F819FA4AE}" sibTransId="{7224F1B0-89BA-4316-9C2B-6A74DF188B14}"/>
    <dgm:cxn modelId="{7BF95E28-51A3-5E41-A1C1-404B6A549A54}" type="presOf" srcId="{88D56A15-0C32-46B4-85FC-58D1416EC109}" destId="{A27C82F2-1C33-4FCB-BED3-52FE9774D889}" srcOrd="0" destOrd="0" presId="urn:microsoft.com/office/officeart/2005/8/layout/target2"/>
    <dgm:cxn modelId="{E8C25F2D-5270-4319-9335-544E5C2FC14B}" srcId="{72216B34-45F0-46D5-97B8-276E21574C8F}" destId="{88D56A15-0C32-46B4-85FC-58D1416EC109}" srcOrd="0" destOrd="0" parTransId="{6324D66E-4B22-4187-B626-3F26D820572C}" sibTransId="{BFF9E7D7-1241-48B9-9346-351C9F097394}"/>
    <dgm:cxn modelId="{198F2B39-CF24-5E44-8825-F768E8F462A5}" type="presOf" srcId="{001AB81A-C3FD-41B5-B58B-A1135DD3804E}" destId="{7656D9F5-D1F4-4220-AE33-CAFD120EB9E2}" srcOrd="0" destOrd="0" presId="urn:microsoft.com/office/officeart/2005/8/layout/target2"/>
    <dgm:cxn modelId="{D7655645-C30A-DE42-99EB-7AC485B34B23}" type="presOf" srcId="{6312FA4C-DEA2-4E02-82E4-DEB8DF7CA9E0}" destId="{FDAFE1F0-EAD0-4222-87A5-B73044997DC3}" srcOrd="0" destOrd="0" presId="urn:microsoft.com/office/officeart/2005/8/layout/target2"/>
    <dgm:cxn modelId="{67AA2448-ABA0-F442-A7FC-92F10ECD9D48}" type="presOf" srcId="{ACA3F529-9EF6-413C-BD63-63CDF02018EB}" destId="{BF96B973-7B90-4CED-A409-867981D1AB49}" srcOrd="0" destOrd="0" presId="urn:microsoft.com/office/officeart/2005/8/layout/target2"/>
    <dgm:cxn modelId="{32540352-CAF3-744A-BF19-8EDAB4B9FDD1}" srcId="{88D56A15-0C32-46B4-85FC-58D1416EC109}" destId="{48CCD797-F19E-D04E-83D3-F0061DFD95EB}" srcOrd="0" destOrd="0" parTransId="{9C29B906-02E7-B14D-AA45-A34D6E7A709D}" sibTransId="{A2D30E66-1579-1F41-8F64-CEF5D0AD16E2}"/>
    <dgm:cxn modelId="{308EA659-28A2-4044-81CE-46D5D065029B}" type="presOf" srcId="{48CCD797-F19E-D04E-83D3-F0061DFD95EB}" destId="{8B7723AD-3174-5744-9915-437E4094E8D1}" srcOrd="0" destOrd="0" presId="urn:microsoft.com/office/officeart/2005/8/layout/target2"/>
    <dgm:cxn modelId="{E0894D73-C3AA-41DA-8084-0042548F76F2}" srcId="{8EB1D63A-B89D-45DE-86FA-279006B09024}" destId="{6312FA4C-DEA2-4E02-82E4-DEB8DF7CA9E0}" srcOrd="0" destOrd="0" parTransId="{AAF6EFAC-DBEC-43D7-8517-D486C76F3396}" sibTransId="{B3C78870-27E7-495B-80D8-D9D0233B36DD}"/>
    <dgm:cxn modelId="{9F108186-0B2A-4D08-A934-F7F3288C2029}" srcId="{ACA3F529-9EF6-413C-BD63-63CDF02018EB}" destId="{32223F66-AE75-4C12-8097-B5334E64FC73}" srcOrd="1" destOrd="0" parTransId="{B9562847-07D7-47C6-B9BC-6B1C75136B6A}" sibTransId="{92E090C4-9AF1-4827-98C1-A39797AEC3C7}"/>
    <dgm:cxn modelId="{033B9386-6B5D-B24E-8B87-3ED357C5E08D}" type="presOf" srcId="{8EB1D63A-B89D-45DE-86FA-279006B09024}" destId="{C6B60739-9D19-427F-BEF7-51FA1A9E4F83}" srcOrd="0" destOrd="0" presId="urn:microsoft.com/office/officeart/2005/8/layout/target2"/>
    <dgm:cxn modelId="{A44BA198-89CA-724C-B678-EC56A0626597}" type="presOf" srcId="{B41968DF-4723-445C-8387-C77365042F3D}" destId="{9AB6F7EB-81A5-4635-A068-B934D9E2397B}" srcOrd="0" destOrd="0" presId="urn:microsoft.com/office/officeart/2005/8/layout/target2"/>
    <dgm:cxn modelId="{900408C5-26D9-7244-8BEF-214246E7D93F}" type="presOf" srcId="{72216B34-45F0-46D5-97B8-276E21574C8F}" destId="{4376600C-25F7-4761-B970-970F9E934BCD}" srcOrd="0" destOrd="0" presId="urn:microsoft.com/office/officeart/2005/8/layout/target2"/>
    <dgm:cxn modelId="{D031D8E3-564B-2040-874D-DEF3FF7464D6}" type="presOf" srcId="{CD71754D-E912-4BB6-8C12-75E02A42A69F}" destId="{F9962633-B1D8-4197-ABA3-45B158C4D6B1}" srcOrd="0" destOrd="0" presId="urn:microsoft.com/office/officeart/2005/8/layout/target2"/>
    <dgm:cxn modelId="{289EA2EE-5154-47BE-AA97-B63F88054B8C}" srcId="{88D56A15-0C32-46B4-85FC-58D1416EC109}" destId="{B41968DF-4723-445C-8387-C77365042F3D}" srcOrd="1" destOrd="0" parTransId="{7F075D2C-3014-45D1-BF07-A788B52B7213}" sibTransId="{A11A51F1-AC5B-40E8-9DFC-0411A50461E5}"/>
    <dgm:cxn modelId="{873610F0-4975-4BC0-9F92-AE1158D77330}" srcId="{72216B34-45F0-46D5-97B8-276E21574C8F}" destId="{ACA3F529-9EF6-413C-BD63-63CDF02018EB}" srcOrd="2" destOrd="0" parTransId="{E93DF5F3-95EE-485B-8999-DD8AD2B82579}" sibTransId="{03F3BBD4-7CC1-40E6-BA2B-551E2F637B98}"/>
    <dgm:cxn modelId="{9D694FF9-8674-CA44-8B24-D6181790629F}" type="presOf" srcId="{32223F66-AE75-4C12-8097-B5334E64FC73}" destId="{BA5091A7-6931-42D0-A959-FAAAE10EDC2D}" srcOrd="0" destOrd="0" presId="urn:microsoft.com/office/officeart/2005/8/layout/target2"/>
    <dgm:cxn modelId="{CA62B7FF-B158-49DC-9B91-4F0647115DBC}" srcId="{72216B34-45F0-46D5-97B8-276E21574C8F}" destId="{8EB1D63A-B89D-45DE-86FA-279006B09024}" srcOrd="1" destOrd="0" parTransId="{E19E7159-256A-4456-B2D7-DBBC591F0CD0}" sibTransId="{72C3254D-4658-4927-9E70-0368FC0ABD75}"/>
    <dgm:cxn modelId="{29F73FCD-6C77-CB40-AC3E-8F82CE789FD6}" type="presParOf" srcId="{4376600C-25F7-4761-B970-970F9E934BCD}" destId="{554B34DD-F85C-4FAF-B430-01C828BBEC7B}" srcOrd="0" destOrd="0" presId="urn:microsoft.com/office/officeart/2005/8/layout/target2"/>
    <dgm:cxn modelId="{3C7A3717-F30D-6F40-82E3-DAFD1AFB5E49}" type="presParOf" srcId="{554B34DD-F85C-4FAF-B430-01C828BBEC7B}" destId="{A27C82F2-1C33-4FCB-BED3-52FE9774D889}" srcOrd="0" destOrd="0" presId="urn:microsoft.com/office/officeart/2005/8/layout/target2"/>
    <dgm:cxn modelId="{8FBE9733-DBD5-FF48-9C8E-6A8806427EB2}" type="presParOf" srcId="{554B34DD-F85C-4FAF-B430-01C828BBEC7B}" destId="{2650581B-0CA6-4BD5-A08F-573F4005DFAA}" srcOrd="1" destOrd="0" presId="urn:microsoft.com/office/officeart/2005/8/layout/target2"/>
    <dgm:cxn modelId="{458AC0E3-EEBD-0948-94B1-33BC96ED613D}" type="presParOf" srcId="{2650581B-0CA6-4BD5-A08F-573F4005DFAA}" destId="{8B7723AD-3174-5744-9915-437E4094E8D1}" srcOrd="0" destOrd="0" presId="urn:microsoft.com/office/officeart/2005/8/layout/target2"/>
    <dgm:cxn modelId="{ED3A3E77-9665-3241-A021-6C439695268C}" type="presParOf" srcId="{2650581B-0CA6-4BD5-A08F-573F4005DFAA}" destId="{B78808D7-95B7-1440-8B83-6A338F173813}" srcOrd="1" destOrd="0" presId="urn:microsoft.com/office/officeart/2005/8/layout/target2"/>
    <dgm:cxn modelId="{628F7BAE-3C3C-3C48-8B7A-71519485BE04}" type="presParOf" srcId="{2650581B-0CA6-4BD5-A08F-573F4005DFAA}" destId="{9AB6F7EB-81A5-4635-A068-B934D9E2397B}" srcOrd="2" destOrd="0" presId="urn:microsoft.com/office/officeart/2005/8/layout/target2"/>
    <dgm:cxn modelId="{E0ED805E-A386-9342-BB4E-595FF21DA645}" type="presParOf" srcId="{4376600C-25F7-4761-B970-970F9E934BCD}" destId="{3F2D2CF1-C86B-4E83-A5F8-289C1F738CA8}" srcOrd="1" destOrd="0" presId="urn:microsoft.com/office/officeart/2005/8/layout/target2"/>
    <dgm:cxn modelId="{F49374A7-6283-E448-B137-B6DF95AD50FE}" type="presParOf" srcId="{3F2D2CF1-C86B-4E83-A5F8-289C1F738CA8}" destId="{C6B60739-9D19-427F-BEF7-51FA1A9E4F83}" srcOrd="0" destOrd="0" presId="urn:microsoft.com/office/officeart/2005/8/layout/target2"/>
    <dgm:cxn modelId="{50E0AAEA-21F3-B545-8B17-E606F5A6D349}" type="presParOf" srcId="{3F2D2CF1-C86B-4E83-A5F8-289C1F738CA8}" destId="{DDE4CE5A-318C-4ADB-A33E-ABD1D41C693C}" srcOrd="1" destOrd="0" presId="urn:microsoft.com/office/officeart/2005/8/layout/target2"/>
    <dgm:cxn modelId="{75BC9CD1-A0E7-8542-885D-FDC4335728CB}" type="presParOf" srcId="{DDE4CE5A-318C-4ADB-A33E-ABD1D41C693C}" destId="{FDAFE1F0-EAD0-4222-87A5-B73044997DC3}" srcOrd="0" destOrd="0" presId="urn:microsoft.com/office/officeart/2005/8/layout/target2"/>
    <dgm:cxn modelId="{AF561059-B197-754B-B2F8-A300DEC54616}" type="presParOf" srcId="{DDE4CE5A-318C-4ADB-A33E-ABD1D41C693C}" destId="{166553F2-6523-4697-8BE5-A327551F6460}" srcOrd="1" destOrd="0" presId="urn:microsoft.com/office/officeart/2005/8/layout/target2"/>
    <dgm:cxn modelId="{104610B7-879C-5F44-B135-B870C028C0DC}" type="presParOf" srcId="{DDE4CE5A-318C-4ADB-A33E-ABD1D41C693C}" destId="{7656D9F5-D1F4-4220-AE33-CAFD120EB9E2}" srcOrd="2" destOrd="0" presId="urn:microsoft.com/office/officeart/2005/8/layout/target2"/>
    <dgm:cxn modelId="{1DB13511-CA3A-294B-B105-2FF608BA920C}" type="presParOf" srcId="{4376600C-25F7-4761-B970-970F9E934BCD}" destId="{186A2B85-8CAC-4175-BEFA-52E7916D0143}" srcOrd="2" destOrd="0" presId="urn:microsoft.com/office/officeart/2005/8/layout/target2"/>
    <dgm:cxn modelId="{46EA4551-D890-8047-A72E-8F063AC23851}" type="presParOf" srcId="{186A2B85-8CAC-4175-BEFA-52E7916D0143}" destId="{BF96B973-7B90-4CED-A409-867981D1AB49}" srcOrd="0" destOrd="0" presId="urn:microsoft.com/office/officeart/2005/8/layout/target2"/>
    <dgm:cxn modelId="{CF52BA3F-B664-DD45-8AC1-3E47C5C1F50B}" type="presParOf" srcId="{186A2B85-8CAC-4175-BEFA-52E7916D0143}" destId="{6C90FCDF-6E1E-4F5A-9F2D-3BAC64B21721}" srcOrd="1" destOrd="0" presId="urn:microsoft.com/office/officeart/2005/8/layout/target2"/>
    <dgm:cxn modelId="{7392B11C-45C1-B14D-8512-52186EF1E370}" type="presParOf" srcId="{6C90FCDF-6E1E-4F5A-9F2D-3BAC64B21721}" destId="{F9962633-B1D8-4197-ABA3-45B158C4D6B1}" srcOrd="0" destOrd="0" presId="urn:microsoft.com/office/officeart/2005/8/layout/target2"/>
    <dgm:cxn modelId="{30068E44-59C8-1049-AD9C-233E5212A831}" type="presParOf" srcId="{6C90FCDF-6E1E-4F5A-9F2D-3BAC64B21721}" destId="{39183597-3611-45E4-AC83-843013094C1D}" srcOrd="1" destOrd="0" presId="urn:microsoft.com/office/officeart/2005/8/layout/target2"/>
    <dgm:cxn modelId="{6FEAE70F-7784-A644-B8D7-B64E713BA65A}" type="presParOf" srcId="{6C90FCDF-6E1E-4F5A-9F2D-3BAC64B21721}" destId="{BA5091A7-6931-42D0-A959-FAAAE10EDC2D}" srcOrd="2" destOrd="0" presId="urn:microsoft.com/office/officeart/2005/8/layout/targe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216B34-45F0-46D5-97B8-276E21574C8F}" type="doc">
      <dgm:prSet loTypeId="urn:microsoft.com/office/officeart/2005/8/layout/target2" loCatId="relationship" qsTypeId="urn:microsoft.com/office/officeart/2005/8/quickstyle/simple1" qsCatId="simple" csTypeId="urn:microsoft.com/office/officeart/2005/8/colors/accent0_1" csCatId="mainScheme" phldr="1"/>
      <dgm:spPr/>
      <dgm:t>
        <a:bodyPr/>
        <a:lstStyle/>
        <a:p>
          <a:endParaRPr lang="en-GB"/>
        </a:p>
      </dgm:t>
    </dgm:pt>
    <dgm:pt modelId="{88D56A15-0C32-46B4-85FC-58D1416EC109}">
      <dgm:prSet phldrT="[Text]"/>
      <dgm:spPr/>
      <dgm:t>
        <a:bodyPr/>
        <a:lstStyle/>
        <a:p>
          <a:r>
            <a:rPr lang="en-GB" dirty="0">
              <a:solidFill>
                <a:srgbClr val="FF0000"/>
              </a:solidFill>
            </a:rPr>
            <a:t>Macro-environment</a:t>
          </a:r>
        </a:p>
      </dgm:t>
    </dgm:pt>
    <dgm:pt modelId="{6324D66E-4B22-4187-B626-3F26D820572C}" type="parTrans" cxnId="{E8C25F2D-5270-4319-9335-544E5C2FC14B}">
      <dgm:prSet/>
      <dgm:spPr/>
      <dgm:t>
        <a:bodyPr/>
        <a:lstStyle/>
        <a:p>
          <a:endParaRPr lang="en-GB"/>
        </a:p>
      </dgm:t>
    </dgm:pt>
    <dgm:pt modelId="{BFF9E7D7-1241-48B9-9346-351C9F097394}" type="sibTrans" cxnId="{E8C25F2D-5270-4319-9335-544E5C2FC14B}">
      <dgm:prSet/>
      <dgm:spPr/>
      <dgm:t>
        <a:bodyPr/>
        <a:lstStyle/>
        <a:p>
          <a:endParaRPr lang="en-GB"/>
        </a:p>
      </dgm:t>
    </dgm:pt>
    <dgm:pt modelId="{B41968DF-4723-445C-8387-C77365042F3D}">
      <dgm:prSet phldrT="[Text]"/>
      <dgm:spPr/>
      <dgm:t>
        <a:bodyPr/>
        <a:lstStyle/>
        <a:p>
          <a:r>
            <a:rPr lang="en-GB" dirty="0"/>
            <a:t>Scenario planning</a:t>
          </a:r>
        </a:p>
      </dgm:t>
    </dgm:pt>
    <dgm:pt modelId="{7F075D2C-3014-45D1-BF07-A788B52B7213}" type="parTrans" cxnId="{289EA2EE-5154-47BE-AA97-B63F88054B8C}">
      <dgm:prSet/>
      <dgm:spPr/>
      <dgm:t>
        <a:bodyPr/>
        <a:lstStyle/>
        <a:p>
          <a:endParaRPr lang="en-GB"/>
        </a:p>
      </dgm:t>
    </dgm:pt>
    <dgm:pt modelId="{A11A51F1-AC5B-40E8-9DFC-0411A50461E5}" type="sibTrans" cxnId="{289EA2EE-5154-47BE-AA97-B63F88054B8C}">
      <dgm:prSet/>
      <dgm:spPr/>
      <dgm:t>
        <a:bodyPr/>
        <a:lstStyle/>
        <a:p>
          <a:endParaRPr lang="en-GB"/>
        </a:p>
      </dgm:t>
    </dgm:pt>
    <dgm:pt modelId="{8EB1D63A-B89D-45DE-86FA-279006B09024}">
      <dgm:prSet phldrT="[Text]"/>
      <dgm:spPr/>
      <dgm:t>
        <a:bodyPr/>
        <a:lstStyle/>
        <a:p>
          <a:r>
            <a:rPr lang="en-GB"/>
            <a:t>Micro-environment</a:t>
          </a:r>
          <a:endParaRPr lang="en-GB" dirty="0"/>
        </a:p>
      </dgm:t>
    </dgm:pt>
    <dgm:pt modelId="{E19E7159-256A-4456-B2D7-DBBC591F0CD0}" type="parTrans" cxnId="{CA62B7FF-B158-49DC-9B91-4F0647115DBC}">
      <dgm:prSet/>
      <dgm:spPr/>
      <dgm:t>
        <a:bodyPr/>
        <a:lstStyle/>
        <a:p>
          <a:endParaRPr lang="en-GB"/>
        </a:p>
      </dgm:t>
    </dgm:pt>
    <dgm:pt modelId="{72C3254D-4658-4927-9E70-0368FC0ABD75}" type="sibTrans" cxnId="{CA62B7FF-B158-49DC-9B91-4F0647115DBC}">
      <dgm:prSet/>
      <dgm:spPr/>
      <dgm:t>
        <a:bodyPr/>
        <a:lstStyle/>
        <a:p>
          <a:endParaRPr lang="en-GB"/>
        </a:p>
      </dgm:t>
    </dgm:pt>
    <dgm:pt modelId="{6312FA4C-DEA2-4E02-82E4-DEB8DF7CA9E0}">
      <dgm:prSet phldrT="[Text]"/>
      <dgm:spPr/>
      <dgm:t>
        <a:bodyPr/>
        <a:lstStyle/>
        <a:p>
          <a:r>
            <a:rPr lang="en-GB" dirty="0"/>
            <a:t>5-forces</a:t>
          </a:r>
        </a:p>
      </dgm:t>
    </dgm:pt>
    <dgm:pt modelId="{AAF6EFAC-DBEC-43D7-8517-D486C76F3396}" type="parTrans" cxnId="{E0894D73-C3AA-41DA-8084-0042548F76F2}">
      <dgm:prSet/>
      <dgm:spPr/>
      <dgm:t>
        <a:bodyPr/>
        <a:lstStyle/>
        <a:p>
          <a:endParaRPr lang="en-GB"/>
        </a:p>
      </dgm:t>
    </dgm:pt>
    <dgm:pt modelId="{B3C78870-27E7-495B-80D8-D9D0233B36DD}" type="sibTrans" cxnId="{E0894D73-C3AA-41DA-8084-0042548F76F2}">
      <dgm:prSet/>
      <dgm:spPr/>
      <dgm:t>
        <a:bodyPr/>
        <a:lstStyle/>
        <a:p>
          <a:endParaRPr lang="en-GB"/>
        </a:p>
      </dgm:t>
    </dgm:pt>
    <dgm:pt modelId="{001AB81A-C3FD-41B5-B58B-A1135DD3804E}">
      <dgm:prSet phldrT="[Text]"/>
      <dgm:spPr/>
      <dgm:t>
        <a:bodyPr/>
        <a:lstStyle/>
        <a:p>
          <a:r>
            <a:rPr lang="en-GB" dirty="0"/>
            <a:t>Strategic groups</a:t>
          </a:r>
        </a:p>
      </dgm:t>
    </dgm:pt>
    <dgm:pt modelId="{CA7C94C3-6882-4837-BFF5-2E3F819FA4AE}" type="parTrans" cxnId="{29993205-B3DE-4D50-9BF8-20743ACAB5AE}">
      <dgm:prSet/>
      <dgm:spPr/>
      <dgm:t>
        <a:bodyPr/>
        <a:lstStyle/>
        <a:p>
          <a:endParaRPr lang="en-GB"/>
        </a:p>
      </dgm:t>
    </dgm:pt>
    <dgm:pt modelId="{7224F1B0-89BA-4316-9C2B-6A74DF188B14}" type="sibTrans" cxnId="{29993205-B3DE-4D50-9BF8-20743ACAB5AE}">
      <dgm:prSet/>
      <dgm:spPr/>
      <dgm:t>
        <a:bodyPr/>
        <a:lstStyle/>
        <a:p>
          <a:endParaRPr lang="en-GB"/>
        </a:p>
      </dgm:t>
    </dgm:pt>
    <dgm:pt modelId="{ACA3F529-9EF6-413C-BD63-63CDF02018EB}">
      <dgm:prSet phldrT="[Text]"/>
      <dgm:spPr/>
      <dgm:t>
        <a:bodyPr/>
        <a:lstStyle/>
        <a:p>
          <a:r>
            <a:rPr lang="en-GB"/>
            <a:t>Internal environment</a:t>
          </a:r>
          <a:endParaRPr lang="en-GB" dirty="0"/>
        </a:p>
      </dgm:t>
    </dgm:pt>
    <dgm:pt modelId="{E93DF5F3-95EE-485B-8999-DD8AD2B82579}" type="parTrans" cxnId="{873610F0-4975-4BC0-9F92-AE1158D77330}">
      <dgm:prSet/>
      <dgm:spPr/>
      <dgm:t>
        <a:bodyPr/>
        <a:lstStyle/>
        <a:p>
          <a:endParaRPr lang="en-GB"/>
        </a:p>
      </dgm:t>
    </dgm:pt>
    <dgm:pt modelId="{03F3BBD4-7CC1-40E6-BA2B-551E2F637B98}" type="sibTrans" cxnId="{873610F0-4975-4BC0-9F92-AE1158D77330}">
      <dgm:prSet/>
      <dgm:spPr/>
      <dgm:t>
        <a:bodyPr/>
        <a:lstStyle/>
        <a:p>
          <a:endParaRPr lang="en-GB"/>
        </a:p>
      </dgm:t>
    </dgm:pt>
    <dgm:pt modelId="{CD71754D-E912-4BB6-8C12-75E02A42A69F}">
      <dgm:prSet phldrT="[Text]"/>
      <dgm:spPr/>
      <dgm:t>
        <a:bodyPr/>
        <a:lstStyle/>
        <a:p>
          <a:r>
            <a:rPr lang="en-GB" dirty="0"/>
            <a:t>Value chain</a:t>
          </a:r>
        </a:p>
      </dgm:t>
    </dgm:pt>
    <dgm:pt modelId="{6E909EC9-9404-408C-BB4B-6C94481E10CF}" type="parTrans" cxnId="{E1F05103-2CAD-4D33-A732-6970EC125AA3}">
      <dgm:prSet/>
      <dgm:spPr/>
      <dgm:t>
        <a:bodyPr/>
        <a:lstStyle/>
        <a:p>
          <a:endParaRPr lang="en-GB"/>
        </a:p>
      </dgm:t>
    </dgm:pt>
    <dgm:pt modelId="{C5B2AD74-7181-46E8-B4CE-403A88A4F825}" type="sibTrans" cxnId="{E1F05103-2CAD-4D33-A732-6970EC125AA3}">
      <dgm:prSet/>
      <dgm:spPr/>
      <dgm:t>
        <a:bodyPr/>
        <a:lstStyle/>
        <a:p>
          <a:endParaRPr lang="en-GB"/>
        </a:p>
      </dgm:t>
    </dgm:pt>
    <dgm:pt modelId="{32223F66-AE75-4C12-8097-B5334E64FC73}">
      <dgm:prSet phldrT="[Text]"/>
      <dgm:spPr/>
      <dgm:t>
        <a:bodyPr/>
        <a:lstStyle/>
        <a:p>
          <a:r>
            <a:rPr lang="en-GB" dirty="0"/>
            <a:t>Strategic capabilities-VRIN</a:t>
          </a:r>
        </a:p>
      </dgm:t>
    </dgm:pt>
    <dgm:pt modelId="{B9562847-07D7-47C6-B9BC-6B1C75136B6A}" type="parTrans" cxnId="{9F108186-0B2A-4D08-A934-F7F3288C2029}">
      <dgm:prSet/>
      <dgm:spPr/>
      <dgm:t>
        <a:bodyPr/>
        <a:lstStyle/>
        <a:p>
          <a:endParaRPr lang="en-GB"/>
        </a:p>
      </dgm:t>
    </dgm:pt>
    <dgm:pt modelId="{92E090C4-9AF1-4827-98C1-A39797AEC3C7}" type="sibTrans" cxnId="{9F108186-0B2A-4D08-A934-F7F3288C2029}">
      <dgm:prSet/>
      <dgm:spPr/>
      <dgm:t>
        <a:bodyPr/>
        <a:lstStyle/>
        <a:p>
          <a:endParaRPr lang="en-GB"/>
        </a:p>
      </dgm:t>
    </dgm:pt>
    <dgm:pt modelId="{48CCD797-F19E-D04E-83D3-F0061DFD95EB}">
      <dgm:prSet phldrT="[Text]"/>
      <dgm:spPr/>
      <dgm:t>
        <a:bodyPr/>
        <a:lstStyle/>
        <a:p>
          <a:r>
            <a:rPr lang="en-GB" dirty="0"/>
            <a:t>PESTLE/</a:t>
          </a:r>
        </a:p>
        <a:p>
          <a:r>
            <a:rPr lang="en-GB" dirty="0"/>
            <a:t>STEPWISE</a:t>
          </a:r>
        </a:p>
      </dgm:t>
    </dgm:pt>
    <dgm:pt modelId="{9C29B906-02E7-B14D-AA45-A34D6E7A709D}" type="parTrans" cxnId="{32540352-CAF3-744A-BF19-8EDAB4B9FDD1}">
      <dgm:prSet/>
      <dgm:spPr/>
      <dgm:t>
        <a:bodyPr/>
        <a:lstStyle/>
        <a:p>
          <a:endParaRPr lang="en-GB"/>
        </a:p>
      </dgm:t>
    </dgm:pt>
    <dgm:pt modelId="{A2D30E66-1579-1F41-8F64-CEF5D0AD16E2}" type="sibTrans" cxnId="{32540352-CAF3-744A-BF19-8EDAB4B9FDD1}">
      <dgm:prSet/>
      <dgm:spPr/>
      <dgm:t>
        <a:bodyPr/>
        <a:lstStyle/>
        <a:p>
          <a:endParaRPr lang="en-GB"/>
        </a:p>
      </dgm:t>
    </dgm:pt>
    <dgm:pt modelId="{4376600C-25F7-4761-B970-970F9E934BCD}" type="pres">
      <dgm:prSet presAssocID="{72216B34-45F0-46D5-97B8-276E21574C8F}" presName="Name0" presStyleCnt="0">
        <dgm:presLayoutVars>
          <dgm:chMax val="3"/>
          <dgm:chPref val="1"/>
          <dgm:dir/>
          <dgm:animLvl val="lvl"/>
          <dgm:resizeHandles/>
        </dgm:presLayoutVars>
      </dgm:prSet>
      <dgm:spPr/>
    </dgm:pt>
    <dgm:pt modelId="{554B34DD-F85C-4FAF-B430-01C828BBEC7B}" type="pres">
      <dgm:prSet presAssocID="{72216B34-45F0-46D5-97B8-276E21574C8F}" presName="outerBox" presStyleCnt="0"/>
      <dgm:spPr/>
    </dgm:pt>
    <dgm:pt modelId="{A27C82F2-1C33-4FCB-BED3-52FE9774D889}" type="pres">
      <dgm:prSet presAssocID="{72216B34-45F0-46D5-97B8-276E21574C8F}" presName="outerBoxParent" presStyleLbl="node1" presStyleIdx="0" presStyleCnt="3" custLinFactNeighborX="-2312" custLinFactNeighborY="4202"/>
      <dgm:spPr/>
    </dgm:pt>
    <dgm:pt modelId="{2650581B-0CA6-4BD5-A08F-573F4005DFAA}" type="pres">
      <dgm:prSet presAssocID="{72216B34-45F0-46D5-97B8-276E21574C8F}" presName="outerBoxChildren" presStyleCnt="0"/>
      <dgm:spPr/>
    </dgm:pt>
    <dgm:pt modelId="{8B7723AD-3174-5744-9915-437E4094E8D1}" type="pres">
      <dgm:prSet presAssocID="{48CCD797-F19E-D04E-83D3-F0061DFD95EB}" presName="oChild" presStyleLbl="fgAcc1" presStyleIdx="0" presStyleCnt="6">
        <dgm:presLayoutVars>
          <dgm:bulletEnabled val="1"/>
        </dgm:presLayoutVars>
      </dgm:prSet>
      <dgm:spPr/>
    </dgm:pt>
    <dgm:pt modelId="{B78808D7-95B7-1440-8B83-6A338F173813}" type="pres">
      <dgm:prSet presAssocID="{A2D30E66-1579-1F41-8F64-CEF5D0AD16E2}" presName="outerSibTrans" presStyleCnt="0"/>
      <dgm:spPr/>
    </dgm:pt>
    <dgm:pt modelId="{9AB6F7EB-81A5-4635-A068-B934D9E2397B}" type="pres">
      <dgm:prSet presAssocID="{B41968DF-4723-445C-8387-C77365042F3D}" presName="oChild" presStyleLbl="fgAcc1" presStyleIdx="1" presStyleCnt="6" custScaleX="103572" custScaleY="74147">
        <dgm:presLayoutVars>
          <dgm:bulletEnabled val="1"/>
        </dgm:presLayoutVars>
      </dgm:prSet>
      <dgm:spPr/>
    </dgm:pt>
    <dgm:pt modelId="{3F2D2CF1-C86B-4E83-A5F8-289C1F738CA8}" type="pres">
      <dgm:prSet presAssocID="{72216B34-45F0-46D5-97B8-276E21574C8F}" presName="middleBox" presStyleCnt="0"/>
      <dgm:spPr/>
    </dgm:pt>
    <dgm:pt modelId="{C6B60739-9D19-427F-BEF7-51FA1A9E4F83}" type="pres">
      <dgm:prSet presAssocID="{72216B34-45F0-46D5-97B8-276E21574C8F}" presName="middleBoxParent" presStyleLbl="node1" presStyleIdx="1" presStyleCnt="3"/>
      <dgm:spPr/>
    </dgm:pt>
    <dgm:pt modelId="{DDE4CE5A-318C-4ADB-A33E-ABD1D41C693C}" type="pres">
      <dgm:prSet presAssocID="{72216B34-45F0-46D5-97B8-276E21574C8F}" presName="middleBoxChildren" presStyleCnt="0"/>
      <dgm:spPr/>
    </dgm:pt>
    <dgm:pt modelId="{FDAFE1F0-EAD0-4222-87A5-B73044997DC3}" type="pres">
      <dgm:prSet presAssocID="{6312FA4C-DEA2-4E02-82E4-DEB8DF7CA9E0}" presName="mChild" presStyleLbl="fgAcc1" presStyleIdx="2" presStyleCnt="6">
        <dgm:presLayoutVars>
          <dgm:bulletEnabled val="1"/>
        </dgm:presLayoutVars>
      </dgm:prSet>
      <dgm:spPr/>
    </dgm:pt>
    <dgm:pt modelId="{166553F2-6523-4697-8BE5-A327551F6460}" type="pres">
      <dgm:prSet presAssocID="{B3C78870-27E7-495B-80D8-D9D0233B36DD}" presName="middleSibTrans" presStyleCnt="0"/>
      <dgm:spPr/>
    </dgm:pt>
    <dgm:pt modelId="{7656D9F5-D1F4-4220-AE33-CAFD120EB9E2}" type="pres">
      <dgm:prSet presAssocID="{001AB81A-C3FD-41B5-B58B-A1135DD3804E}" presName="mChild" presStyleLbl="fgAcc1" presStyleIdx="3" presStyleCnt="6">
        <dgm:presLayoutVars>
          <dgm:bulletEnabled val="1"/>
        </dgm:presLayoutVars>
      </dgm:prSet>
      <dgm:spPr/>
    </dgm:pt>
    <dgm:pt modelId="{186A2B85-8CAC-4175-BEFA-52E7916D0143}" type="pres">
      <dgm:prSet presAssocID="{72216B34-45F0-46D5-97B8-276E21574C8F}" presName="centerBox" presStyleCnt="0"/>
      <dgm:spPr/>
    </dgm:pt>
    <dgm:pt modelId="{BF96B973-7B90-4CED-A409-867981D1AB49}" type="pres">
      <dgm:prSet presAssocID="{72216B34-45F0-46D5-97B8-276E21574C8F}" presName="centerBoxParent" presStyleLbl="node1" presStyleIdx="2" presStyleCnt="3"/>
      <dgm:spPr/>
    </dgm:pt>
    <dgm:pt modelId="{6C90FCDF-6E1E-4F5A-9F2D-3BAC64B21721}" type="pres">
      <dgm:prSet presAssocID="{72216B34-45F0-46D5-97B8-276E21574C8F}" presName="centerBoxChildren" presStyleCnt="0"/>
      <dgm:spPr/>
    </dgm:pt>
    <dgm:pt modelId="{F9962633-B1D8-4197-ABA3-45B158C4D6B1}" type="pres">
      <dgm:prSet presAssocID="{CD71754D-E912-4BB6-8C12-75E02A42A69F}" presName="cChild" presStyleLbl="fgAcc1" presStyleIdx="4" presStyleCnt="6">
        <dgm:presLayoutVars>
          <dgm:bulletEnabled val="1"/>
        </dgm:presLayoutVars>
      </dgm:prSet>
      <dgm:spPr/>
    </dgm:pt>
    <dgm:pt modelId="{39183597-3611-45E4-AC83-843013094C1D}" type="pres">
      <dgm:prSet presAssocID="{C5B2AD74-7181-46E8-B4CE-403A88A4F825}" presName="centerSibTrans" presStyleCnt="0"/>
      <dgm:spPr/>
    </dgm:pt>
    <dgm:pt modelId="{BA5091A7-6931-42D0-A959-FAAAE10EDC2D}" type="pres">
      <dgm:prSet presAssocID="{32223F66-AE75-4C12-8097-B5334E64FC73}" presName="cChild" presStyleLbl="fgAcc1" presStyleIdx="5" presStyleCnt="6">
        <dgm:presLayoutVars>
          <dgm:bulletEnabled val="1"/>
        </dgm:presLayoutVars>
      </dgm:prSet>
      <dgm:spPr/>
    </dgm:pt>
  </dgm:ptLst>
  <dgm:cxnLst>
    <dgm:cxn modelId="{E1F05103-2CAD-4D33-A732-6970EC125AA3}" srcId="{ACA3F529-9EF6-413C-BD63-63CDF02018EB}" destId="{CD71754D-E912-4BB6-8C12-75E02A42A69F}" srcOrd="0" destOrd="0" parTransId="{6E909EC9-9404-408C-BB4B-6C94481E10CF}" sibTransId="{C5B2AD74-7181-46E8-B4CE-403A88A4F825}"/>
    <dgm:cxn modelId="{29993205-B3DE-4D50-9BF8-20743ACAB5AE}" srcId="{8EB1D63A-B89D-45DE-86FA-279006B09024}" destId="{001AB81A-C3FD-41B5-B58B-A1135DD3804E}" srcOrd="1" destOrd="0" parTransId="{CA7C94C3-6882-4837-BFF5-2E3F819FA4AE}" sibTransId="{7224F1B0-89BA-4316-9C2B-6A74DF188B14}"/>
    <dgm:cxn modelId="{7BF95E28-51A3-5E41-A1C1-404B6A549A54}" type="presOf" srcId="{88D56A15-0C32-46B4-85FC-58D1416EC109}" destId="{A27C82F2-1C33-4FCB-BED3-52FE9774D889}" srcOrd="0" destOrd="0" presId="urn:microsoft.com/office/officeart/2005/8/layout/target2"/>
    <dgm:cxn modelId="{E8C25F2D-5270-4319-9335-544E5C2FC14B}" srcId="{72216B34-45F0-46D5-97B8-276E21574C8F}" destId="{88D56A15-0C32-46B4-85FC-58D1416EC109}" srcOrd="0" destOrd="0" parTransId="{6324D66E-4B22-4187-B626-3F26D820572C}" sibTransId="{BFF9E7D7-1241-48B9-9346-351C9F097394}"/>
    <dgm:cxn modelId="{198F2B39-CF24-5E44-8825-F768E8F462A5}" type="presOf" srcId="{001AB81A-C3FD-41B5-B58B-A1135DD3804E}" destId="{7656D9F5-D1F4-4220-AE33-CAFD120EB9E2}" srcOrd="0" destOrd="0" presId="urn:microsoft.com/office/officeart/2005/8/layout/target2"/>
    <dgm:cxn modelId="{D7655645-C30A-DE42-99EB-7AC485B34B23}" type="presOf" srcId="{6312FA4C-DEA2-4E02-82E4-DEB8DF7CA9E0}" destId="{FDAFE1F0-EAD0-4222-87A5-B73044997DC3}" srcOrd="0" destOrd="0" presId="urn:microsoft.com/office/officeart/2005/8/layout/target2"/>
    <dgm:cxn modelId="{67AA2448-ABA0-F442-A7FC-92F10ECD9D48}" type="presOf" srcId="{ACA3F529-9EF6-413C-BD63-63CDF02018EB}" destId="{BF96B973-7B90-4CED-A409-867981D1AB49}" srcOrd="0" destOrd="0" presId="urn:microsoft.com/office/officeart/2005/8/layout/target2"/>
    <dgm:cxn modelId="{32540352-CAF3-744A-BF19-8EDAB4B9FDD1}" srcId="{88D56A15-0C32-46B4-85FC-58D1416EC109}" destId="{48CCD797-F19E-D04E-83D3-F0061DFD95EB}" srcOrd="0" destOrd="0" parTransId="{9C29B906-02E7-B14D-AA45-A34D6E7A709D}" sibTransId="{A2D30E66-1579-1F41-8F64-CEF5D0AD16E2}"/>
    <dgm:cxn modelId="{308EA659-28A2-4044-81CE-46D5D065029B}" type="presOf" srcId="{48CCD797-F19E-D04E-83D3-F0061DFD95EB}" destId="{8B7723AD-3174-5744-9915-437E4094E8D1}" srcOrd="0" destOrd="0" presId="urn:microsoft.com/office/officeart/2005/8/layout/target2"/>
    <dgm:cxn modelId="{E0894D73-C3AA-41DA-8084-0042548F76F2}" srcId="{8EB1D63A-B89D-45DE-86FA-279006B09024}" destId="{6312FA4C-DEA2-4E02-82E4-DEB8DF7CA9E0}" srcOrd="0" destOrd="0" parTransId="{AAF6EFAC-DBEC-43D7-8517-D486C76F3396}" sibTransId="{B3C78870-27E7-495B-80D8-D9D0233B36DD}"/>
    <dgm:cxn modelId="{9F108186-0B2A-4D08-A934-F7F3288C2029}" srcId="{ACA3F529-9EF6-413C-BD63-63CDF02018EB}" destId="{32223F66-AE75-4C12-8097-B5334E64FC73}" srcOrd="1" destOrd="0" parTransId="{B9562847-07D7-47C6-B9BC-6B1C75136B6A}" sibTransId="{92E090C4-9AF1-4827-98C1-A39797AEC3C7}"/>
    <dgm:cxn modelId="{033B9386-6B5D-B24E-8B87-3ED357C5E08D}" type="presOf" srcId="{8EB1D63A-B89D-45DE-86FA-279006B09024}" destId="{C6B60739-9D19-427F-BEF7-51FA1A9E4F83}" srcOrd="0" destOrd="0" presId="urn:microsoft.com/office/officeart/2005/8/layout/target2"/>
    <dgm:cxn modelId="{A44BA198-89CA-724C-B678-EC56A0626597}" type="presOf" srcId="{B41968DF-4723-445C-8387-C77365042F3D}" destId="{9AB6F7EB-81A5-4635-A068-B934D9E2397B}" srcOrd="0" destOrd="0" presId="urn:microsoft.com/office/officeart/2005/8/layout/target2"/>
    <dgm:cxn modelId="{900408C5-26D9-7244-8BEF-214246E7D93F}" type="presOf" srcId="{72216B34-45F0-46D5-97B8-276E21574C8F}" destId="{4376600C-25F7-4761-B970-970F9E934BCD}" srcOrd="0" destOrd="0" presId="urn:microsoft.com/office/officeart/2005/8/layout/target2"/>
    <dgm:cxn modelId="{D031D8E3-564B-2040-874D-DEF3FF7464D6}" type="presOf" srcId="{CD71754D-E912-4BB6-8C12-75E02A42A69F}" destId="{F9962633-B1D8-4197-ABA3-45B158C4D6B1}" srcOrd="0" destOrd="0" presId="urn:microsoft.com/office/officeart/2005/8/layout/target2"/>
    <dgm:cxn modelId="{289EA2EE-5154-47BE-AA97-B63F88054B8C}" srcId="{88D56A15-0C32-46B4-85FC-58D1416EC109}" destId="{B41968DF-4723-445C-8387-C77365042F3D}" srcOrd="1" destOrd="0" parTransId="{7F075D2C-3014-45D1-BF07-A788B52B7213}" sibTransId="{A11A51F1-AC5B-40E8-9DFC-0411A50461E5}"/>
    <dgm:cxn modelId="{873610F0-4975-4BC0-9F92-AE1158D77330}" srcId="{72216B34-45F0-46D5-97B8-276E21574C8F}" destId="{ACA3F529-9EF6-413C-BD63-63CDF02018EB}" srcOrd="2" destOrd="0" parTransId="{E93DF5F3-95EE-485B-8999-DD8AD2B82579}" sibTransId="{03F3BBD4-7CC1-40E6-BA2B-551E2F637B98}"/>
    <dgm:cxn modelId="{9D694FF9-8674-CA44-8B24-D6181790629F}" type="presOf" srcId="{32223F66-AE75-4C12-8097-B5334E64FC73}" destId="{BA5091A7-6931-42D0-A959-FAAAE10EDC2D}" srcOrd="0" destOrd="0" presId="urn:microsoft.com/office/officeart/2005/8/layout/target2"/>
    <dgm:cxn modelId="{CA62B7FF-B158-49DC-9B91-4F0647115DBC}" srcId="{72216B34-45F0-46D5-97B8-276E21574C8F}" destId="{8EB1D63A-B89D-45DE-86FA-279006B09024}" srcOrd="1" destOrd="0" parTransId="{E19E7159-256A-4456-B2D7-DBBC591F0CD0}" sibTransId="{72C3254D-4658-4927-9E70-0368FC0ABD75}"/>
    <dgm:cxn modelId="{29F73FCD-6C77-CB40-AC3E-8F82CE789FD6}" type="presParOf" srcId="{4376600C-25F7-4761-B970-970F9E934BCD}" destId="{554B34DD-F85C-4FAF-B430-01C828BBEC7B}" srcOrd="0" destOrd="0" presId="urn:microsoft.com/office/officeart/2005/8/layout/target2"/>
    <dgm:cxn modelId="{3C7A3717-F30D-6F40-82E3-DAFD1AFB5E49}" type="presParOf" srcId="{554B34DD-F85C-4FAF-B430-01C828BBEC7B}" destId="{A27C82F2-1C33-4FCB-BED3-52FE9774D889}" srcOrd="0" destOrd="0" presId="urn:microsoft.com/office/officeart/2005/8/layout/target2"/>
    <dgm:cxn modelId="{8FBE9733-DBD5-FF48-9C8E-6A8806427EB2}" type="presParOf" srcId="{554B34DD-F85C-4FAF-B430-01C828BBEC7B}" destId="{2650581B-0CA6-4BD5-A08F-573F4005DFAA}" srcOrd="1" destOrd="0" presId="urn:microsoft.com/office/officeart/2005/8/layout/target2"/>
    <dgm:cxn modelId="{458AC0E3-EEBD-0948-94B1-33BC96ED613D}" type="presParOf" srcId="{2650581B-0CA6-4BD5-A08F-573F4005DFAA}" destId="{8B7723AD-3174-5744-9915-437E4094E8D1}" srcOrd="0" destOrd="0" presId="urn:microsoft.com/office/officeart/2005/8/layout/target2"/>
    <dgm:cxn modelId="{ED3A3E77-9665-3241-A021-6C439695268C}" type="presParOf" srcId="{2650581B-0CA6-4BD5-A08F-573F4005DFAA}" destId="{B78808D7-95B7-1440-8B83-6A338F173813}" srcOrd="1" destOrd="0" presId="urn:microsoft.com/office/officeart/2005/8/layout/target2"/>
    <dgm:cxn modelId="{628F7BAE-3C3C-3C48-8B7A-71519485BE04}" type="presParOf" srcId="{2650581B-0CA6-4BD5-A08F-573F4005DFAA}" destId="{9AB6F7EB-81A5-4635-A068-B934D9E2397B}" srcOrd="2" destOrd="0" presId="urn:microsoft.com/office/officeart/2005/8/layout/target2"/>
    <dgm:cxn modelId="{E0ED805E-A386-9342-BB4E-595FF21DA645}" type="presParOf" srcId="{4376600C-25F7-4761-B970-970F9E934BCD}" destId="{3F2D2CF1-C86B-4E83-A5F8-289C1F738CA8}" srcOrd="1" destOrd="0" presId="urn:microsoft.com/office/officeart/2005/8/layout/target2"/>
    <dgm:cxn modelId="{F49374A7-6283-E448-B137-B6DF95AD50FE}" type="presParOf" srcId="{3F2D2CF1-C86B-4E83-A5F8-289C1F738CA8}" destId="{C6B60739-9D19-427F-BEF7-51FA1A9E4F83}" srcOrd="0" destOrd="0" presId="urn:microsoft.com/office/officeart/2005/8/layout/target2"/>
    <dgm:cxn modelId="{50E0AAEA-21F3-B545-8B17-E606F5A6D349}" type="presParOf" srcId="{3F2D2CF1-C86B-4E83-A5F8-289C1F738CA8}" destId="{DDE4CE5A-318C-4ADB-A33E-ABD1D41C693C}" srcOrd="1" destOrd="0" presId="urn:microsoft.com/office/officeart/2005/8/layout/target2"/>
    <dgm:cxn modelId="{75BC9CD1-A0E7-8542-885D-FDC4335728CB}" type="presParOf" srcId="{DDE4CE5A-318C-4ADB-A33E-ABD1D41C693C}" destId="{FDAFE1F0-EAD0-4222-87A5-B73044997DC3}" srcOrd="0" destOrd="0" presId="urn:microsoft.com/office/officeart/2005/8/layout/target2"/>
    <dgm:cxn modelId="{AF561059-B197-754B-B2F8-A300DEC54616}" type="presParOf" srcId="{DDE4CE5A-318C-4ADB-A33E-ABD1D41C693C}" destId="{166553F2-6523-4697-8BE5-A327551F6460}" srcOrd="1" destOrd="0" presId="urn:microsoft.com/office/officeart/2005/8/layout/target2"/>
    <dgm:cxn modelId="{104610B7-879C-5F44-B135-B870C028C0DC}" type="presParOf" srcId="{DDE4CE5A-318C-4ADB-A33E-ABD1D41C693C}" destId="{7656D9F5-D1F4-4220-AE33-CAFD120EB9E2}" srcOrd="2" destOrd="0" presId="urn:microsoft.com/office/officeart/2005/8/layout/target2"/>
    <dgm:cxn modelId="{1DB13511-CA3A-294B-B105-2FF608BA920C}" type="presParOf" srcId="{4376600C-25F7-4761-B970-970F9E934BCD}" destId="{186A2B85-8CAC-4175-BEFA-52E7916D0143}" srcOrd="2" destOrd="0" presId="urn:microsoft.com/office/officeart/2005/8/layout/target2"/>
    <dgm:cxn modelId="{46EA4551-D890-8047-A72E-8F063AC23851}" type="presParOf" srcId="{186A2B85-8CAC-4175-BEFA-52E7916D0143}" destId="{BF96B973-7B90-4CED-A409-867981D1AB49}" srcOrd="0" destOrd="0" presId="urn:microsoft.com/office/officeart/2005/8/layout/target2"/>
    <dgm:cxn modelId="{CF52BA3F-B664-DD45-8AC1-3E47C5C1F50B}" type="presParOf" srcId="{186A2B85-8CAC-4175-BEFA-52E7916D0143}" destId="{6C90FCDF-6E1E-4F5A-9F2D-3BAC64B21721}" srcOrd="1" destOrd="0" presId="urn:microsoft.com/office/officeart/2005/8/layout/target2"/>
    <dgm:cxn modelId="{7392B11C-45C1-B14D-8512-52186EF1E370}" type="presParOf" srcId="{6C90FCDF-6E1E-4F5A-9F2D-3BAC64B21721}" destId="{F9962633-B1D8-4197-ABA3-45B158C4D6B1}" srcOrd="0" destOrd="0" presId="urn:microsoft.com/office/officeart/2005/8/layout/target2"/>
    <dgm:cxn modelId="{30068E44-59C8-1049-AD9C-233E5212A831}" type="presParOf" srcId="{6C90FCDF-6E1E-4F5A-9F2D-3BAC64B21721}" destId="{39183597-3611-45E4-AC83-843013094C1D}" srcOrd="1" destOrd="0" presId="urn:microsoft.com/office/officeart/2005/8/layout/target2"/>
    <dgm:cxn modelId="{6FEAE70F-7784-A644-B8D7-B64E713BA65A}" type="presParOf" srcId="{6C90FCDF-6E1E-4F5A-9F2D-3BAC64B21721}" destId="{BA5091A7-6931-42D0-A959-FAAAE10EDC2D}" srcOrd="2" destOrd="0" presId="urn:microsoft.com/office/officeart/2005/8/layout/targe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7C82F2-1C33-4FCB-BED3-52FE9774D889}">
      <dsp:nvSpPr>
        <dsp:cNvPr id="0" name=""/>
        <dsp:cNvSpPr/>
      </dsp:nvSpPr>
      <dsp:spPr>
        <a:xfrm>
          <a:off x="0" y="0"/>
          <a:ext cx="8121657" cy="4901392"/>
        </a:xfrm>
        <a:prstGeom prst="roundRect">
          <a:avLst>
            <a:gd name="adj" fmla="val 85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3804025" numCol="1" spcCol="1270" anchor="t" anchorCtr="0">
          <a:noAutofit/>
        </a:bodyPr>
        <a:lstStyle/>
        <a:p>
          <a:pPr marL="0" lvl="0" indent="0" algn="l" defTabSz="1555750">
            <a:lnSpc>
              <a:spcPct val="90000"/>
            </a:lnSpc>
            <a:spcBef>
              <a:spcPct val="0"/>
            </a:spcBef>
            <a:spcAft>
              <a:spcPct val="35000"/>
            </a:spcAft>
            <a:buNone/>
          </a:pPr>
          <a:r>
            <a:rPr lang="en-GB" sz="3500" kern="1200" dirty="0">
              <a:solidFill>
                <a:srgbClr val="FF0000"/>
              </a:solidFill>
            </a:rPr>
            <a:t>Macro-environment</a:t>
          </a:r>
        </a:p>
      </dsp:txBody>
      <dsp:txXfrm>
        <a:off x="122023" y="122023"/>
        <a:ext cx="7877611" cy="4657346"/>
      </dsp:txXfrm>
    </dsp:sp>
    <dsp:sp modelId="{8B7723AD-3174-5744-9915-437E4094E8D1}">
      <dsp:nvSpPr>
        <dsp:cNvPr id="0" name=""/>
        <dsp:cNvSpPr/>
      </dsp:nvSpPr>
      <dsp:spPr>
        <a:xfrm>
          <a:off x="203041" y="1225348"/>
          <a:ext cx="1218248" cy="1929923"/>
        </a:xfrm>
        <a:prstGeom prst="roundRect">
          <a:avLst>
            <a:gd name="adj" fmla="val 105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PESTLE/</a:t>
          </a:r>
        </a:p>
        <a:p>
          <a:pPr marL="0" lvl="0" indent="0" algn="ctr" defTabSz="666750">
            <a:lnSpc>
              <a:spcPct val="90000"/>
            </a:lnSpc>
            <a:spcBef>
              <a:spcPct val="0"/>
            </a:spcBef>
            <a:spcAft>
              <a:spcPct val="35000"/>
            </a:spcAft>
            <a:buNone/>
          </a:pPr>
          <a:r>
            <a:rPr lang="en-GB" sz="1500" kern="1200" dirty="0"/>
            <a:t>STEPWISE</a:t>
          </a:r>
        </a:p>
      </dsp:txBody>
      <dsp:txXfrm>
        <a:off x="240506" y="1262813"/>
        <a:ext cx="1143318" cy="1854993"/>
      </dsp:txXfrm>
    </dsp:sp>
    <dsp:sp modelId="{9AB6F7EB-81A5-4635-A068-B934D9E2397B}">
      <dsp:nvSpPr>
        <dsp:cNvPr id="0" name=""/>
        <dsp:cNvSpPr/>
      </dsp:nvSpPr>
      <dsp:spPr>
        <a:xfrm>
          <a:off x="181283" y="3223797"/>
          <a:ext cx="1261764" cy="1430980"/>
        </a:xfrm>
        <a:prstGeom prst="roundRect">
          <a:avLst>
            <a:gd name="adj" fmla="val 105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Scenario planning</a:t>
          </a:r>
        </a:p>
      </dsp:txBody>
      <dsp:txXfrm>
        <a:off x="220087" y="3262601"/>
        <a:ext cx="1184156" cy="1353372"/>
      </dsp:txXfrm>
    </dsp:sp>
    <dsp:sp modelId="{C6B60739-9D19-427F-BEF7-51FA1A9E4F83}">
      <dsp:nvSpPr>
        <dsp:cNvPr id="0" name=""/>
        <dsp:cNvSpPr/>
      </dsp:nvSpPr>
      <dsp:spPr>
        <a:xfrm>
          <a:off x="1624331" y="1225348"/>
          <a:ext cx="6294284" cy="3430974"/>
        </a:xfrm>
        <a:prstGeom prst="roundRect">
          <a:avLst>
            <a:gd name="adj" fmla="val 105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2178669" numCol="1" spcCol="1270" anchor="t" anchorCtr="0">
          <a:noAutofit/>
        </a:bodyPr>
        <a:lstStyle/>
        <a:p>
          <a:pPr marL="0" lvl="0" indent="0" algn="l" defTabSz="1555750">
            <a:lnSpc>
              <a:spcPct val="90000"/>
            </a:lnSpc>
            <a:spcBef>
              <a:spcPct val="0"/>
            </a:spcBef>
            <a:spcAft>
              <a:spcPct val="35000"/>
            </a:spcAft>
            <a:buNone/>
          </a:pPr>
          <a:r>
            <a:rPr lang="en-GB" sz="3500" kern="1200"/>
            <a:t>Micro-environment</a:t>
          </a:r>
          <a:endParaRPr lang="en-GB" sz="3500" kern="1200" dirty="0"/>
        </a:p>
      </dsp:txBody>
      <dsp:txXfrm>
        <a:off x="1729845" y="1330862"/>
        <a:ext cx="6083256" cy="3219946"/>
      </dsp:txXfrm>
    </dsp:sp>
    <dsp:sp modelId="{FDAFE1F0-EAD0-4222-87A5-B73044997DC3}">
      <dsp:nvSpPr>
        <dsp:cNvPr id="0" name=""/>
        <dsp:cNvSpPr/>
      </dsp:nvSpPr>
      <dsp:spPr>
        <a:xfrm>
          <a:off x="1781688" y="2426189"/>
          <a:ext cx="1258856" cy="956543"/>
        </a:xfrm>
        <a:prstGeom prst="roundRect">
          <a:avLst>
            <a:gd name="adj" fmla="val 105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5-forces</a:t>
          </a:r>
        </a:p>
      </dsp:txBody>
      <dsp:txXfrm>
        <a:off x="1811105" y="2455606"/>
        <a:ext cx="1200022" cy="897709"/>
      </dsp:txXfrm>
    </dsp:sp>
    <dsp:sp modelId="{7656D9F5-D1F4-4220-AE33-CAFD120EB9E2}">
      <dsp:nvSpPr>
        <dsp:cNvPr id="0" name=""/>
        <dsp:cNvSpPr/>
      </dsp:nvSpPr>
      <dsp:spPr>
        <a:xfrm>
          <a:off x="1781688" y="3441800"/>
          <a:ext cx="1258856" cy="956543"/>
        </a:xfrm>
        <a:prstGeom prst="roundRect">
          <a:avLst>
            <a:gd name="adj" fmla="val 105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Strategic groups</a:t>
          </a:r>
        </a:p>
      </dsp:txBody>
      <dsp:txXfrm>
        <a:off x="1811105" y="3471217"/>
        <a:ext cx="1200022" cy="897709"/>
      </dsp:txXfrm>
    </dsp:sp>
    <dsp:sp modelId="{BF96B973-7B90-4CED-A409-867981D1AB49}">
      <dsp:nvSpPr>
        <dsp:cNvPr id="0" name=""/>
        <dsp:cNvSpPr/>
      </dsp:nvSpPr>
      <dsp:spPr>
        <a:xfrm>
          <a:off x="3208054" y="2450696"/>
          <a:ext cx="4507519" cy="1960556"/>
        </a:xfrm>
        <a:prstGeom prst="roundRect">
          <a:avLst>
            <a:gd name="adj" fmla="val 105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106625" numCol="1" spcCol="1270" anchor="t" anchorCtr="0">
          <a:noAutofit/>
        </a:bodyPr>
        <a:lstStyle/>
        <a:p>
          <a:pPr marL="0" lvl="0" indent="0" algn="l" defTabSz="1555750">
            <a:lnSpc>
              <a:spcPct val="90000"/>
            </a:lnSpc>
            <a:spcBef>
              <a:spcPct val="0"/>
            </a:spcBef>
            <a:spcAft>
              <a:spcPct val="35000"/>
            </a:spcAft>
            <a:buNone/>
          </a:pPr>
          <a:r>
            <a:rPr lang="en-GB" sz="3500" kern="1200"/>
            <a:t>Internal environment</a:t>
          </a:r>
          <a:endParaRPr lang="en-GB" sz="3500" kern="1200" dirty="0"/>
        </a:p>
      </dsp:txBody>
      <dsp:txXfrm>
        <a:off x="3268348" y="2510990"/>
        <a:ext cx="4386931" cy="1839968"/>
      </dsp:txXfrm>
    </dsp:sp>
    <dsp:sp modelId="{F9962633-B1D8-4197-ABA3-45B158C4D6B1}">
      <dsp:nvSpPr>
        <dsp:cNvPr id="0" name=""/>
        <dsp:cNvSpPr/>
      </dsp:nvSpPr>
      <dsp:spPr>
        <a:xfrm>
          <a:off x="3320742" y="3332946"/>
          <a:ext cx="2109708" cy="882250"/>
        </a:xfrm>
        <a:prstGeom prst="roundRect">
          <a:avLst>
            <a:gd name="adj" fmla="val 105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Value chain</a:t>
          </a:r>
        </a:p>
      </dsp:txBody>
      <dsp:txXfrm>
        <a:off x="3347874" y="3360078"/>
        <a:ext cx="2055444" cy="827986"/>
      </dsp:txXfrm>
    </dsp:sp>
    <dsp:sp modelId="{BA5091A7-6931-42D0-A959-FAAAE10EDC2D}">
      <dsp:nvSpPr>
        <dsp:cNvPr id="0" name=""/>
        <dsp:cNvSpPr/>
      </dsp:nvSpPr>
      <dsp:spPr>
        <a:xfrm>
          <a:off x="5490471" y="3332946"/>
          <a:ext cx="2109708" cy="882250"/>
        </a:xfrm>
        <a:prstGeom prst="roundRect">
          <a:avLst>
            <a:gd name="adj" fmla="val 105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Strategic capabilities-VRIN</a:t>
          </a:r>
        </a:p>
      </dsp:txBody>
      <dsp:txXfrm>
        <a:off x="5517603" y="3360078"/>
        <a:ext cx="2055444" cy="827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7C82F2-1C33-4FCB-BED3-52FE9774D889}">
      <dsp:nvSpPr>
        <dsp:cNvPr id="0" name=""/>
        <dsp:cNvSpPr/>
      </dsp:nvSpPr>
      <dsp:spPr>
        <a:xfrm>
          <a:off x="0" y="0"/>
          <a:ext cx="8121657" cy="4901392"/>
        </a:xfrm>
        <a:prstGeom prst="roundRect">
          <a:avLst>
            <a:gd name="adj" fmla="val 85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3804025" numCol="1" spcCol="1270" anchor="t" anchorCtr="0">
          <a:noAutofit/>
        </a:bodyPr>
        <a:lstStyle/>
        <a:p>
          <a:pPr marL="0" lvl="0" indent="0" algn="l" defTabSz="1555750">
            <a:lnSpc>
              <a:spcPct val="90000"/>
            </a:lnSpc>
            <a:spcBef>
              <a:spcPct val="0"/>
            </a:spcBef>
            <a:spcAft>
              <a:spcPct val="35000"/>
            </a:spcAft>
            <a:buNone/>
          </a:pPr>
          <a:r>
            <a:rPr lang="en-GB" sz="3500" kern="1200" dirty="0">
              <a:solidFill>
                <a:srgbClr val="FF0000"/>
              </a:solidFill>
            </a:rPr>
            <a:t>Macro-environment</a:t>
          </a:r>
        </a:p>
      </dsp:txBody>
      <dsp:txXfrm>
        <a:off x="122023" y="122023"/>
        <a:ext cx="7877611" cy="4657346"/>
      </dsp:txXfrm>
    </dsp:sp>
    <dsp:sp modelId="{8B7723AD-3174-5744-9915-437E4094E8D1}">
      <dsp:nvSpPr>
        <dsp:cNvPr id="0" name=""/>
        <dsp:cNvSpPr/>
      </dsp:nvSpPr>
      <dsp:spPr>
        <a:xfrm>
          <a:off x="203041" y="1225348"/>
          <a:ext cx="1218248" cy="1929923"/>
        </a:xfrm>
        <a:prstGeom prst="roundRect">
          <a:avLst>
            <a:gd name="adj" fmla="val 105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PESTLE/</a:t>
          </a:r>
        </a:p>
        <a:p>
          <a:pPr marL="0" lvl="0" indent="0" algn="ctr" defTabSz="666750">
            <a:lnSpc>
              <a:spcPct val="90000"/>
            </a:lnSpc>
            <a:spcBef>
              <a:spcPct val="0"/>
            </a:spcBef>
            <a:spcAft>
              <a:spcPct val="35000"/>
            </a:spcAft>
            <a:buNone/>
          </a:pPr>
          <a:r>
            <a:rPr lang="en-GB" sz="1500" kern="1200" dirty="0"/>
            <a:t>STEPWISE</a:t>
          </a:r>
        </a:p>
      </dsp:txBody>
      <dsp:txXfrm>
        <a:off x="240506" y="1262813"/>
        <a:ext cx="1143318" cy="1854993"/>
      </dsp:txXfrm>
    </dsp:sp>
    <dsp:sp modelId="{9AB6F7EB-81A5-4635-A068-B934D9E2397B}">
      <dsp:nvSpPr>
        <dsp:cNvPr id="0" name=""/>
        <dsp:cNvSpPr/>
      </dsp:nvSpPr>
      <dsp:spPr>
        <a:xfrm>
          <a:off x="181283" y="3223797"/>
          <a:ext cx="1261764" cy="1430980"/>
        </a:xfrm>
        <a:prstGeom prst="roundRect">
          <a:avLst>
            <a:gd name="adj" fmla="val 105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Scenario planning</a:t>
          </a:r>
        </a:p>
      </dsp:txBody>
      <dsp:txXfrm>
        <a:off x="220087" y="3262601"/>
        <a:ext cx="1184156" cy="1353372"/>
      </dsp:txXfrm>
    </dsp:sp>
    <dsp:sp modelId="{C6B60739-9D19-427F-BEF7-51FA1A9E4F83}">
      <dsp:nvSpPr>
        <dsp:cNvPr id="0" name=""/>
        <dsp:cNvSpPr/>
      </dsp:nvSpPr>
      <dsp:spPr>
        <a:xfrm>
          <a:off x="1624331" y="1225348"/>
          <a:ext cx="6294284" cy="3430974"/>
        </a:xfrm>
        <a:prstGeom prst="roundRect">
          <a:avLst>
            <a:gd name="adj" fmla="val 105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2178669" numCol="1" spcCol="1270" anchor="t" anchorCtr="0">
          <a:noAutofit/>
        </a:bodyPr>
        <a:lstStyle/>
        <a:p>
          <a:pPr marL="0" lvl="0" indent="0" algn="l" defTabSz="1555750">
            <a:lnSpc>
              <a:spcPct val="90000"/>
            </a:lnSpc>
            <a:spcBef>
              <a:spcPct val="0"/>
            </a:spcBef>
            <a:spcAft>
              <a:spcPct val="35000"/>
            </a:spcAft>
            <a:buNone/>
          </a:pPr>
          <a:r>
            <a:rPr lang="en-GB" sz="3500" kern="1200"/>
            <a:t>Micro-environment</a:t>
          </a:r>
          <a:endParaRPr lang="en-GB" sz="3500" kern="1200" dirty="0"/>
        </a:p>
      </dsp:txBody>
      <dsp:txXfrm>
        <a:off x="1729845" y="1330862"/>
        <a:ext cx="6083256" cy="3219946"/>
      </dsp:txXfrm>
    </dsp:sp>
    <dsp:sp modelId="{FDAFE1F0-EAD0-4222-87A5-B73044997DC3}">
      <dsp:nvSpPr>
        <dsp:cNvPr id="0" name=""/>
        <dsp:cNvSpPr/>
      </dsp:nvSpPr>
      <dsp:spPr>
        <a:xfrm>
          <a:off x="1781688" y="2426189"/>
          <a:ext cx="1258856" cy="956543"/>
        </a:xfrm>
        <a:prstGeom prst="roundRect">
          <a:avLst>
            <a:gd name="adj" fmla="val 105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5-forces</a:t>
          </a:r>
        </a:p>
      </dsp:txBody>
      <dsp:txXfrm>
        <a:off x="1811105" y="2455606"/>
        <a:ext cx="1200022" cy="897709"/>
      </dsp:txXfrm>
    </dsp:sp>
    <dsp:sp modelId="{7656D9F5-D1F4-4220-AE33-CAFD120EB9E2}">
      <dsp:nvSpPr>
        <dsp:cNvPr id="0" name=""/>
        <dsp:cNvSpPr/>
      </dsp:nvSpPr>
      <dsp:spPr>
        <a:xfrm>
          <a:off x="1781688" y="3441800"/>
          <a:ext cx="1258856" cy="956543"/>
        </a:xfrm>
        <a:prstGeom prst="roundRect">
          <a:avLst>
            <a:gd name="adj" fmla="val 105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Strategic groups</a:t>
          </a:r>
        </a:p>
      </dsp:txBody>
      <dsp:txXfrm>
        <a:off x="1811105" y="3471217"/>
        <a:ext cx="1200022" cy="897709"/>
      </dsp:txXfrm>
    </dsp:sp>
    <dsp:sp modelId="{BF96B973-7B90-4CED-A409-867981D1AB49}">
      <dsp:nvSpPr>
        <dsp:cNvPr id="0" name=""/>
        <dsp:cNvSpPr/>
      </dsp:nvSpPr>
      <dsp:spPr>
        <a:xfrm>
          <a:off x="3208054" y="2450696"/>
          <a:ext cx="4507519" cy="1960556"/>
        </a:xfrm>
        <a:prstGeom prst="roundRect">
          <a:avLst>
            <a:gd name="adj" fmla="val 105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106625" numCol="1" spcCol="1270" anchor="t" anchorCtr="0">
          <a:noAutofit/>
        </a:bodyPr>
        <a:lstStyle/>
        <a:p>
          <a:pPr marL="0" lvl="0" indent="0" algn="l" defTabSz="1555750">
            <a:lnSpc>
              <a:spcPct val="90000"/>
            </a:lnSpc>
            <a:spcBef>
              <a:spcPct val="0"/>
            </a:spcBef>
            <a:spcAft>
              <a:spcPct val="35000"/>
            </a:spcAft>
            <a:buNone/>
          </a:pPr>
          <a:r>
            <a:rPr lang="en-GB" sz="3500" kern="1200"/>
            <a:t>Internal environment</a:t>
          </a:r>
          <a:endParaRPr lang="en-GB" sz="3500" kern="1200" dirty="0"/>
        </a:p>
      </dsp:txBody>
      <dsp:txXfrm>
        <a:off x="3268348" y="2510990"/>
        <a:ext cx="4386931" cy="1839968"/>
      </dsp:txXfrm>
    </dsp:sp>
    <dsp:sp modelId="{F9962633-B1D8-4197-ABA3-45B158C4D6B1}">
      <dsp:nvSpPr>
        <dsp:cNvPr id="0" name=""/>
        <dsp:cNvSpPr/>
      </dsp:nvSpPr>
      <dsp:spPr>
        <a:xfrm>
          <a:off x="3320742" y="3332946"/>
          <a:ext cx="2109708" cy="882250"/>
        </a:xfrm>
        <a:prstGeom prst="roundRect">
          <a:avLst>
            <a:gd name="adj" fmla="val 105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Value chain</a:t>
          </a:r>
        </a:p>
      </dsp:txBody>
      <dsp:txXfrm>
        <a:off x="3347874" y="3360078"/>
        <a:ext cx="2055444" cy="827986"/>
      </dsp:txXfrm>
    </dsp:sp>
    <dsp:sp modelId="{BA5091A7-6931-42D0-A959-FAAAE10EDC2D}">
      <dsp:nvSpPr>
        <dsp:cNvPr id="0" name=""/>
        <dsp:cNvSpPr/>
      </dsp:nvSpPr>
      <dsp:spPr>
        <a:xfrm>
          <a:off x="5490471" y="3332946"/>
          <a:ext cx="2109708" cy="882250"/>
        </a:xfrm>
        <a:prstGeom prst="roundRect">
          <a:avLst>
            <a:gd name="adj" fmla="val 105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Strategic capabilities-VRIN</a:t>
          </a:r>
        </a:p>
      </dsp:txBody>
      <dsp:txXfrm>
        <a:off x="5517603" y="3360078"/>
        <a:ext cx="2055444" cy="827986"/>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589B0E03-C90C-4258-8D02-0A4F5AC3406A}" type="datetimeFigureOut">
              <a:rPr lang="en-GB" smtClean="0"/>
              <a:t>25/01/2020</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71ABCF1-EB76-4FBC-9FD9-4DF29005E979}" type="slidenum">
              <a:rPr lang="en-GB" smtClean="0"/>
              <a:t>‹#›</a:t>
            </a:fld>
            <a:endParaRPr lang="en-GB"/>
          </a:p>
        </p:txBody>
      </p:sp>
    </p:spTree>
    <p:extLst>
      <p:ext uri="{BB962C8B-B14F-4D97-AF65-F5344CB8AC3E}">
        <p14:creationId xmlns:p14="http://schemas.microsoft.com/office/powerpoint/2010/main" val="3364436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rporatefinanceinstitute.com/resources/knowledge/finance/what-is-fiscal-policy/"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orporatefinanceinstitute.com/resources/knowledge/finance/what-is-fiscal-policy/"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orporatefinanceinstitute.com/resources/knowledge/finance/what-is-fiscal-policy/"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orporatefinanceinstitute.com/resources/knowledge/finance/what-is-fiscal-policy/"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A2194877-0925-6649-9EA4-5D3FC20CDD5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Notes Placeholder 2">
            <a:extLst>
              <a:ext uri="{FF2B5EF4-FFF2-40B4-BE49-F238E27FC236}">
                <a16:creationId xmlns:a16="http://schemas.microsoft.com/office/drawing/2014/main" id="{DDF3EF3E-1C14-7C43-A39A-2DB3E03F84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19459" name="Slide Number Placeholder 3">
            <a:extLst>
              <a:ext uri="{FF2B5EF4-FFF2-40B4-BE49-F238E27FC236}">
                <a16:creationId xmlns:a16="http://schemas.microsoft.com/office/drawing/2014/main" id="{197BA380-669B-6348-81EB-04A31E86E56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A8A597CD-F065-404D-8A11-1C80C81DD3C4}" type="slidenum">
              <a:rPr lang="en-US" altLang="en-US" smtClean="0"/>
              <a:pPr/>
              <a:t>1</a:t>
            </a:fld>
            <a:endParaRPr lang="en-US" altLang="en-US"/>
          </a:p>
        </p:txBody>
      </p:sp>
    </p:spTree>
    <p:extLst>
      <p:ext uri="{BB962C8B-B14F-4D97-AF65-F5344CB8AC3E}">
        <p14:creationId xmlns:p14="http://schemas.microsoft.com/office/powerpoint/2010/main" val="619081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Factors Raise Entry Barriers?</a:t>
            </a:r>
            <a:br>
              <a:rPr lang="en-US" dirty="0"/>
            </a:br>
            <a:r>
              <a:rPr lang="en-US" sz="1200" b="0" i="0" u="none" strike="noStrike" kern="1200" dirty="0">
                <a:solidFill>
                  <a:schemeClr val="tx1"/>
                </a:solidFill>
                <a:effectLst/>
                <a:latin typeface="+mn-lt"/>
                <a:ea typeface="+mn-ea"/>
                <a:cs typeface="+mn-cs"/>
              </a:rPr>
              <a:t>High barriers to imitation</a:t>
            </a:r>
          </a:p>
          <a:p>
            <a:r>
              <a:rPr lang="en-US" sz="1200" b="0" i="0" u="none" strike="noStrike" kern="1200" dirty="0">
                <a:solidFill>
                  <a:schemeClr val="tx1"/>
                </a:solidFill>
                <a:effectLst/>
                <a:latin typeface="+mn-lt"/>
                <a:ea typeface="+mn-ea"/>
                <a:cs typeface="+mn-cs"/>
              </a:rPr>
              <a:t>Property rights</a:t>
            </a:r>
          </a:p>
          <a:p>
            <a:r>
              <a:rPr lang="en-US" sz="1200" b="0" i="0" u="none" strike="noStrike" kern="1200" dirty="0">
                <a:solidFill>
                  <a:schemeClr val="tx1"/>
                </a:solidFill>
                <a:effectLst/>
                <a:latin typeface="+mn-lt"/>
                <a:ea typeface="+mn-ea"/>
                <a:cs typeface="+mn-cs"/>
              </a:rPr>
              <a:t>Dedicated assets</a:t>
            </a:r>
          </a:p>
          <a:p>
            <a:r>
              <a:rPr lang="en-US" sz="1200" b="0" i="0" u="none" strike="noStrike" kern="1200" dirty="0">
                <a:solidFill>
                  <a:schemeClr val="tx1"/>
                </a:solidFill>
                <a:effectLst/>
                <a:latin typeface="+mn-lt"/>
                <a:ea typeface="+mn-ea"/>
                <a:cs typeface="+mn-cs"/>
              </a:rPr>
              <a:t>Causal ambiguity</a:t>
            </a:r>
          </a:p>
          <a:p>
            <a:r>
              <a:rPr lang="en-US" sz="1200" b="0" i="0" u="none" strike="noStrike" kern="1200" dirty="0">
                <a:solidFill>
                  <a:schemeClr val="tx1"/>
                </a:solidFill>
                <a:effectLst/>
                <a:latin typeface="+mn-lt"/>
                <a:ea typeface="+mn-ea"/>
                <a:cs typeface="+mn-cs"/>
              </a:rPr>
              <a:t>Learning curve and development costs</a:t>
            </a:r>
          </a:p>
          <a:p>
            <a:r>
              <a:rPr lang="en-US" sz="1200" b="0" i="0" u="none" strike="noStrike" kern="1200" dirty="0">
                <a:solidFill>
                  <a:schemeClr val="tx1"/>
                </a:solidFill>
                <a:effectLst/>
                <a:latin typeface="+mn-lt"/>
                <a:ea typeface="+mn-ea"/>
                <a:cs typeface="+mn-cs"/>
              </a:rPr>
              <a:t>High customer switching costs</a:t>
            </a:r>
          </a:p>
          <a:p>
            <a:r>
              <a:rPr lang="en-US" sz="1200" b="0" i="0" u="none" strike="noStrike" kern="1200" dirty="0">
                <a:solidFill>
                  <a:schemeClr val="tx1"/>
                </a:solidFill>
                <a:effectLst/>
                <a:latin typeface="+mn-lt"/>
                <a:ea typeface="+mn-ea"/>
                <a:cs typeface="+mn-cs"/>
              </a:rPr>
              <a:t>Lower prices by firms in the industry</a:t>
            </a:r>
          </a:p>
          <a:p>
            <a:r>
              <a:rPr lang="en-US" sz="1200" b="0" i="0" u="none" strike="noStrike" kern="1200" dirty="0">
                <a:solidFill>
                  <a:schemeClr val="tx1"/>
                </a:solidFill>
                <a:effectLst/>
                <a:latin typeface="+mn-lt"/>
                <a:ea typeface="+mn-ea"/>
                <a:cs typeface="+mn-cs"/>
              </a:rPr>
              <a:t>Limit pricing</a:t>
            </a:r>
            <a:endParaRPr lang="en-US" dirty="0"/>
          </a:p>
          <a:p>
            <a:endParaRPr lang="en-US" baseline="0" dirty="0"/>
          </a:p>
        </p:txBody>
      </p:sp>
      <p:sp>
        <p:nvSpPr>
          <p:cNvPr id="4" name="Slide Number Placeholder 3"/>
          <p:cNvSpPr>
            <a:spLocks noGrp="1"/>
          </p:cNvSpPr>
          <p:nvPr>
            <p:ph type="sldNum" sz="quarter" idx="10"/>
          </p:nvPr>
        </p:nvSpPr>
        <p:spPr/>
        <p:txBody>
          <a:bodyPr/>
          <a:lstStyle/>
          <a:p>
            <a:fld id="{3747F66F-C40D-2A44-8C6F-7EB39F6788D1}" type="slidenum">
              <a:rPr lang="en-US" smtClean="0"/>
              <a:t>14</a:t>
            </a:fld>
            <a:endParaRPr lang="en-US"/>
          </a:p>
        </p:txBody>
      </p:sp>
    </p:spTree>
    <p:extLst>
      <p:ext uri="{BB962C8B-B14F-4D97-AF65-F5344CB8AC3E}">
        <p14:creationId xmlns:p14="http://schemas.microsoft.com/office/powerpoint/2010/main" val="89756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Sources: http://schmidke330.wikidot.com/threat-of-entry</a:t>
            </a:r>
          </a:p>
          <a:p>
            <a:endParaRPr lang="en-US" baseline="0" dirty="0"/>
          </a:p>
          <a:p>
            <a:endParaRPr lang="en-US" baseline="0" dirty="0"/>
          </a:p>
          <a:p>
            <a:r>
              <a:rPr lang="en-US" sz="1200" b="0" i="0" u="none" strike="noStrike" kern="1200" dirty="0">
                <a:solidFill>
                  <a:schemeClr val="tx1"/>
                </a:solidFill>
                <a:effectLst/>
                <a:latin typeface="+mn-lt"/>
                <a:ea typeface="+mn-ea"/>
                <a:cs typeface="+mn-cs"/>
              </a:rPr>
              <a:t>The UK is a music powerhouse, with exports of £2.5bn last year</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Barriers to entry include:</a:t>
            </a:r>
          </a:p>
          <a:p>
            <a:r>
              <a:rPr lang="en-US" sz="1200" b="1" i="0" u="none" strike="noStrike" kern="1200" dirty="0">
                <a:solidFill>
                  <a:schemeClr val="tx1"/>
                </a:solidFill>
                <a:effectLst/>
                <a:latin typeface="+mn-lt"/>
                <a:ea typeface="+mn-ea"/>
                <a:cs typeface="+mn-cs"/>
              </a:rPr>
              <a:t>Brand loyalty: </a:t>
            </a:r>
            <a:r>
              <a:rPr lang="en-US" sz="1200" b="0" i="0" u="none" strike="noStrike" kern="1200" dirty="0">
                <a:solidFill>
                  <a:schemeClr val="tx1"/>
                </a:solidFill>
                <a:effectLst/>
                <a:latin typeface="+mn-lt"/>
                <a:ea typeface="+mn-ea"/>
                <a:cs typeface="+mn-cs"/>
              </a:rPr>
              <a:t>Customers in the industry show a strong preference for the products and/or services of existing companies.</a:t>
            </a:r>
          </a:p>
          <a:p>
            <a:r>
              <a:rPr lang="en-US" sz="1200" b="1" i="0" u="none" strike="noStrike" kern="1200" dirty="0">
                <a:solidFill>
                  <a:schemeClr val="tx1"/>
                </a:solidFill>
                <a:effectLst/>
                <a:latin typeface="+mn-lt"/>
                <a:ea typeface="+mn-ea"/>
                <a:cs typeface="+mn-cs"/>
              </a:rPr>
              <a:t>Cost advantages:</a:t>
            </a:r>
            <a:r>
              <a:rPr lang="en-US" sz="1200" b="0" i="0" u="none" strike="noStrike" kern="1200" dirty="0">
                <a:solidFill>
                  <a:schemeClr val="tx1"/>
                </a:solidFill>
                <a:effectLst/>
                <a:latin typeface="+mn-lt"/>
                <a:ea typeface="+mn-ea"/>
                <a:cs typeface="+mn-cs"/>
              </a:rPr>
              <a:t> Existing companies can easily produce and offer its products and/or services at a lower cost/price than that of new entrants.</a:t>
            </a:r>
          </a:p>
          <a:p>
            <a:r>
              <a:rPr lang="en-US" sz="1200" b="1" i="0" u="none" strike="noStrike" kern="1200" dirty="0">
                <a:solidFill>
                  <a:schemeClr val="tx1"/>
                </a:solidFill>
                <a:effectLst/>
                <a:latin typeface="+mn-lt"/>
                <a:ea typeface="+mn-ea"/>
                <a:cs typeface="+mn-cs"/>
                <a:hlinkClick r:id="rId3"/>
              </a:rPr>
              <a:t>Government regulations</a:t>
            </a:r>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Capital requirement:</a:t>
            </a:r>
            <a:r>
              <a:rPr lang="en-US" sz="1200" b="0" i="0" u="none" strike="noStrike" kern="1200" dirty="0">
                <a:solidFill>
                  <a:schemeClr val="tx1"/>
                </a:solidFill>
                <a:effectLst/>
                <a:latin typeface="+mn-lt"/>
                <a:ea typeface="+mn-ea"/>
                <a:cs typeface="+mn-cs"/>
              </a:rPr>
              <a:t> A high fixed cost to enter into an industry, i.e. telecommunications.</a:t>
            </a:r>
          </a:p>
          <a:p>
            <a:r>
              <a:rPr lang="en-US" sz="1200" b="1" i="0" u="none" strike="noStrike" kern="1200" dirty="0">
                <a:solidFill>
                  <a:schemeClr val="tx1"/>
                </a:solidFill>
                <a:effectLst/>
                <a:latin typeface="+mn-lt"/>
                <a:ea typeface="+mn-ea"/>
                <a:cs typeface="+mn-cs"/>
              </a:rPr>
              <a:t>Access to suppliers and distribution channels</a:t>
            </a:r>
            <a:r>
              <a:rPr lang="en-US" sz="1200" b="0" i="0" u="none" strike="noStrike" kern="1200" dirty="0">
                <a:solidFill>
                  <a:schemeClr val="tx1"/>
                </a:solidFill>
                <a:effectLst/>
                <a:latin typeface="+mn-lt"/>
                <a:ea typeface="+mn-ea"/>
                <a:cs typeface="+mn-cs"/>
              </a:rPr>
              <a:t>: Existing companies own exclusive rights to suppliers and distribution channels.</a:t>
            </a:r>
          </a:p>
          <a:p>
            <a:r>
              <a:rPr lang="en-US" sz="1200" b="1" i="0" u="none" strike="noStrike" kern="1200" dirty="0">
                <a:solidFill>
                  <a:schemeClr val="tx1"/>
                </a:solidFill>
                <a:effectLst/>
                <a:latin typeface="+mn-lt"/>
                <a:ea typeface="+mn-ea"/>
                <a:cs typeface="+mn-cs"/>
              </a:rPr>
              <a:t>Retaliation:</a:t>
            </a:r>
            <a:r>
              <a:rPr lang="en-US" sz="1200" b="0" i="0" u="none" strike="noStrike" kern="1200" dirty="0">
                <a:solidFill>
                  <a:schemeClr val="tx1"/>
                </a:solidFill>
                <a:effectLst/>
                <a:latin typeface="+mn-lt"/>
                <a:ea typeface="+mn-ea"/>
                <a:cs typeface="+mn-cs"/>
              </a:rPr>
              <a:t> Existing companies may collude and deter new entrants.</a:t>
            </a:r>
          </a:p>
          <a:p>
            <a:endParaRPr lang="en-US" sz="1200" b="0" i="0" u="none" strike="noStrike" kern="1200" dirty="0">
              <a:solidFill>
                <a:schemeClr val="tx1"/>
              </a:solidFill>
              <a:effectLst/>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fld id="{3747F66F-C40D-2A44-8C6F-7EB39F6788D1}" type="slidenum">
              <a:rPr lang="en-US" smtClean="0"/>
              <a:t>15</a:t>
            </a:fld>
            <a:endParaRPr lang="en-US"/>
          </a:p>
        </p:txBody>
      </p:sp>
    </p:spTree>
    <p:extLst>
      <p:ext uri="{BB962C8B-B14F-4D97-AF65-F5344CB8AC3E}">
        <p14:creationId xmlns:p14="http://schemas.microsoft.com/office/powerpoint/2010/main" val="549871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Factors Raise Entry Barriers?</a:t>
            </a:r>
            <a:br>
              <a:rPr lang="en-US" dirty="0"/>
            </a:br>
            <a:r>
              <a:rPr lang="en-US" sz="1200" b="0" i="0" u="none" strike="noStrike" kern="1200" dirty="0">
                <a:solidFill>
                  <a:schemeClr val="tx1"/>
                </a:solidFill>
                <a:effectLst/>
                <a:latin typeface="+mn-lt"/>
                <a:ea typeface="+mn-ea"/>
                <a:cs typeface="+mn-cs"/>
              </a:rPr>
              <a:t>High barriers to imitation</a:t>
            </a:r>
          </a:p>
          <a:p>
            <a:r>
              <a:rPr lang="en-US" sz="1200" b="0" i="0" u="none" strike="noStrike" kern="1200" dirty="0">
                <a:solidFill>
                  <a:schemeClr val="tx1"/>
                </a:solidFill>
                <a:effectLst/>
                <a:latin typeface="+mn-lt"/>
                <a:ea typeface="+mn-ea"/>
                <a:cs typeface="+mn-cs"/>
              </a:rPr>
              <a:t>Property rights</a:t>
            </a:r>
          </a:p>
          <a:p>
            <a:r>
              <a:rPr lang="en-US" sz="1200" b="0" i="0" u="none" strike="noStrike" kern="1200" dirty="0">
                <a:solidFill>
                  <a:schemeClr val="tx1"/>
                </a:solidFill>
                <a:effectLst/>
                <a:latin typeface="+mn-lt"/>
                <a:ea typeface="+mn-ea"/>
                <a:cs typeface="+mn-cs"/>
              </a:rPr>
              <a:t>Dedicated assets</a:t>
            </a:r>
          </a:p>
          <a:p>
            <a:r>
              <a:rPr lang="en-US" sz="1200" b="0" i="0" u="none" strike="noStrike" kern="1200" dirty="0">
                <a:solidFill>
                  <a:schemeClr val="tx1"/>
                </a:solidFill>
                <a:effectLst/>
                <a:latin typeface="+mn-lt"/>
                <a:ea typeface="+mn-ea"/>
                <a:cs typeface="+mn-cs"/>
              </a:rPr>
              <a:t>Causal ambiguity</a:t>
            </a:r>
          </a:p>
          <a:p>
            <a:r>
              <a:rPr lang="en-US" sz="1200" b="0" i="0" u="none" strike="noStrike" kern="1200" dirty="0">
                <a:solidFill>
                  <a:schemeClr val="tx1"/>
                </a:solidFill>
                <a:effectLst/>
                <a:latin typeface="+mn-lt"/>
                <a:ea typeface="+mn-ea"/>
                <a:cs typeface="+mn-cs"/>
              </a:rPr>
              <a:t>Learning curve and development costs</a:t>
            </a:r>
          </a:p>
          <a:p>
            <a:r>
              <a:rPr lang="en-US" sz="1200" b="0" i="0" u="none" strike="noStrike" kern="1200" dirty="0">
                <a:solidFill>
                  <a:schemeClr val="tx1"/>
                </a:solidFill>
                <a:effectLst/>
                <a:latin typeface="+mn-lt"/>
                <a:ea typeface="+mn-ea"/>
                <a:cs typeface="+mn-cs"/>
              </a:rPr>
              <a:t>High customer switching costs</a:t>
            </a:r>
          </a:p>
          <a:p>
            <a:r>
              <a:rPr lang="en-US" sz="1200" b="0" i="0" u="none" strike="noStrike" kern="1200" dirty="0">
                <a:solidFill>
                  <a:schemeClr val="tx1"/>
                </a:solidFill>
                <a:effectLst/>
                <a:latin typeface="+mn-lt"/>
                <a:ea typeface="+mn-ea"/>
                <a:cs typeface="+mn-cs"/>
              </a:rPr>
              <a:t>Lower prices by firms in the industry</a:t>
            </a:r>
          </a:p>
          <a:p>
            <a:r>
              <a:rPr lang="en-US" sz="1200" b="0" i="0" u="none" strike="noStrike" kern="1200" dirty="0">
                <a:solidFill>
                  <a:schemeClr val="tx1"/>
                </a:solidFill>
                <a:effectLst/>
                <a:latin typeface="+mn-lt"/>
                <a:ea typeface="+mn-ea"/>
                <a:cs typeface="+mn-cs"/>
              </a:rPr>
              <a:t>Limit pricing</a:t>
            </a:r>
            <a:endParaRPr lang="en-US" dirty="0"/>
          </a:p>
          <a:p>
            <a:endParaRPr lang="en-US" baseline="0" dirty="0"/>
          </a:p>
        </p:txBody>
      </p:sp>
      <p:sp>
        <p:nvSpPr>
          <p:cNvPr id="4" name="Slide Number Placeholder 3"/>
          <p:cNvSpPr>
            <a:spLocks noGrp="1"/>
          </p:cNvSpPr>
          <p:nvPr>
            <p:ph type="sldNum" sz="quarter" idx="10"/>
          </p:nvPr>
        </p:nvSpPr>
        <p:spPr/>
        <p:txBody>
          <a:bodyPr/>
          <a:lstStyle/>
          <a:p>
            <a:fld id="{3747F66F-C40D-2A44-8C6F-7EB39F6788D1}" type="slidenum">
              <a:rPr lang="en-US" smtClean="0"/>
              <a:t>16</a:t>
            </a:fld>
            <a:endParaRPr lang="en-US"/>
          </a:p>
        </p:txBody>
      </p:sp>
    </p:spTree>
    <p:extLst>
      <p:ext uri="{BB962C8B-B14F-4D97-AF65-F5344CB8AC3E}">
        <p14:creationId xmlns:p14="http://schemas.microsoft.com/office/powerpoint/2010/main" val="2794542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the buyers’ </a:t>
            </a:r>
            <a:r>
              <a:rPr lang="en-US" sz="1200" i="1" kern="1200" dirty="0">
                <a:solidFill>
                  <a:schemeClr val="tx1"/>
                </a:solidFill>
                <a:effectLst/>
                <a:latin typeface="+mn-lt"/>
                <a:ea typeface="+mn-ea"/>
                <a:cs typeface="+mn-cs"/>
              </a:rPr>
              <a:t>switching costs </a:t>
            </a:r>
            <a:r>
              <a:rPr lang="en-US" sz="1200" kern="1200" dirty="0">
                <a:solidFill>
                  <a:schemeClr val="tx1"/>
                </a:solidFill>
                <a:effectLst/>
                <a:latin typeface="+mn-lt"/>
                <a:ea typeface="+mn-ea"/>
                <a:cs typeface="+mn-cs"/>
              </a:rPr>
              <a:t>for the substitute are low the threat increases and the higher the threat, the less attractive the industry is likely to be. </a:t>
            </a:r>
            <a:endParaRPr lang="en-US" dirty="0">
              <a:effectLst/>
            </a:endParaRPr>
          </a:p>
          <a:p>
            <a:endParaRPr lang="en-US" baseline="0" dirty="0"/>
          </a:p>
        </p:txBody>
      </p:sp>
      <p:sp>
        <p:nvSpPr>
          <p:cNvPr id="4" name="Slide Number Placeholder 3"/>
          <p:cNvSpPr>
            <a:spLocks noGrp="1"/>
          </p:cNvSpPr>
          <p:nvPr>
            <p:ph type="sldNum" sz="quarter" idx="10"/>
          </p:nvPr>
        </p:nvSpPr>
        <p:spPr/>
        <p:txBody>
          <a:bodyPr/>
          <a:lstStyle/>
          <a:p>
            <a:fld id="{3747F66F-C40D-2A44-8C6F-7EB39F6788D1}" type="slidenum">
              <a:rPr lang="en-US" smtClean="0"/>
              <a:t>17</a:t>
            </a:fld>
            <a:endParaRPr lang="en-US"/>
          </a:p>
        </p:txBody>
      </p:sp>
    </p:spTree>
    <p:extLst>
      <p:ext uri="{BB962C8B-B14F-4D97-AF65-F5344CB8AC3E}">
        <p14:creationId xmlns:p14="http://schemas.microsoft.com/office/powerpoint/2010/main" val="674851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Sources: http://schmidke330.wikidot.com/threat-of-entry</a:t>
            </a:r>
          </a:p>
          <a:p>
            <a:endParaRPr lang="en-US" baseline="0" dirty="0"/>
          </a:p>
          <a:p>
            <a:endParaRPr lang="en-US" baseline="0" dirty="0"/>
          </a:p>
          <a:p>
            <a:r>
              <a:rPr lang="en-US" sz="1200" b="0" i="0" u="none" strike="noStrike" kern="1200" dirty="0">
                <a:solidFill>
                  <a:schemeClr val="tx1"/>
                </a:solidFill>
                <a:effectLst/>
                <a:latin typeface="+mn-lt"/>
                <a:ea typeface="+mn-ea"/>
                <a:cs typeface="+mn-cs"/>
              </a:rPr>
              <a:t>The UK is a music powerhouse, with exports of £2.5bn last year</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Barriers to entry include:</a:t>
            </a:r>
          </a:p>
          <a:p>
            <a:r>
              <a:rPr lang="en-US" sz="1200" b="1" i="0" u="none" strike="noStrike" kern="1200" dirty="0">
                <a:solidFill>
                  <a:schemeClr val="tx1"/>
                </a:solidFill>
                <a:effectLst/>
                <a:latin typeface="+mn-lt"/>
                <a:ea typeface="+mn-ea"/>
                <a:cs typeface="+mn-cs"/>
              </a:rPr>
              <a:t>Brand loyalty: </a:t>
            </a:r>
            <a:r>
              <a:rPr lang="en-US" sz="1200" b="0" i="0" u="none" strike="noStrike" kern="1200" dirty="0">
                <a:solidFill>
                  <a:schemeClr val="tx1"/>
                </a:solidFill>
                <a:effectLst/>
                <a:latin typeface="+mn-lt"/>
                <a:ea typeface="+mn-ea"/>
                <a:cs typeface="+mn-cs"/>
              </a:rPr>
              <a:t>Customers in the industry show a strong preference for the products and/or services of existing companies.</a:t>
            </a:r>
          </a:p>
          <a:p>
            <a:r>
              <a:rPr lang="en-US" sz="1200" b="1" i="0" u="none" strike="noStrike" kern="1200" dirty="0">
                <a:solidFill>
                  <a:schemeClr val="tx1"/>
                </a:solidFill>
                <a:effectLst/>
                <a:latin typeface="+mn-lt"/>
                <a:ea typeface="+mn-ea"/>
                <a:cs typeface="+mn-cs"/>
              </a:rPr>
              <a:t>Cost advantages:</a:t>
            </a:r>
            <a:r>
              <a:rPr lang="en-US" sz="1200" b="0" i="0" u="none" strike="noStrike" kern="1200" dirty="0">
                <a:solidFill>
                  <a:schemeClr val="tx1"/>
                </a:solidFill>
                <a:effectLst/>
                <a:latin typeface="+mn-lt"/>
                <a:ea typeface="+mn-ea"/>
                <a:cs typeface="+mn-cs"/>
              </a:rPr>
              <a:t> Existing companies can easily produce and offer its products and/or services at a lower cost/price than that of new entrants.</a:t>
            </a:r>
          </a:p>
          <a:p>
            <a:r>
              <a:rPr lang="en-US" sz="1200" b="1" i="0" u="none" strike="noStrike" kern="1200" dirty="0">
                <a:solidFill>
                  <a:schemeClr val="tx1"/>
                </a:solidFill>
                <a:effectLst/>
                <a:latin typeface="+mn-lt"/>
                <a:ea typeface="+mn-ea"/>
                <a:cs typeface="+mn-cs"/>
                <a:hlinkClick r:id="rId3"/>
              </a:rPr>
              <a:t>Government regulations</a:t>
            </a:r>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Capital requirement:</a:t>
            </a:r>
            <a:r>
              <a:rPr lang="en-US" sz="1200" b="0" i="0" u="none" strike="noStrike" kern="1200" dirty="0">
                <a:solidFill>
                  <a:schemeClr val="tx1"/>
                </a:solidFill>
                <a:effectLst/>
                <a:latin typeface="+mn-lt"/>
                <a:ea typeface="+mn-ea"/>
                <a:cs typeface="+mn-cs"/>
              </a:rPr>
              <a:t> A high fixed cost to enter into an industry, i.e. telecommunications.</a:t>
            </a:r>
          </a:p>
          <a:p>
            <a:r>
              <a:rPr lang="en-US" sz="1200" b="1" i="0" u="none" strike="noStrike" kern="1200" dirty="0">
                <a:solidFill>
                  <a:schemeClr val="tx1"/>
                </a:solidFill>
                <a:effectLst/>
                <a:latin typeface="+mn-lt"/>
                <a:ea typeface="+mn-ea"/>
                <a:cs typeface="+mn-cs"/>
              </a:rPr>
              <a:t>Access to suppliers and distribution channels</a:t>
            </a:r>
            <a:r>
              <a:rPr lang="en-US" sz="1200" b="0" i="0" u="none" strike="noStrike" kern="1200" dirty="0">
                <a:solidFill>
                  <a:schemeClr val="tx1"/>
                </a:solidFill>
                <a:effectLst/>
                <a:latin typeface="+mn-lt"/>
                <a:ea typeface="+mn-ea"/>
                <a:cs typeface="+mn-cs"/>
              </a:rPr>
              <a:t>: Existing companies own exclusive rights to suppliers and distribution channels.</a:t>
            </a:r>
          </a:p>
          <a:p>
            <a:r>
              <a:rPr lang="en-US" sz="1200" b="1" i="0" u="none" strike="noStrike" kern="1200" dirty="0">
                <a:solidFill>
                  <a:schemeClr val="tx1"/>
                </a:solidFill>
                <a:effectLst/>
                <a:latin typeface="+mn-lt"/>
                <a:ea typeface="+mn-ea"/>
                <a:cs typeface="+mn-cs"/>
              </a:rPr>
              <a:t>Retaliation:</a:t>
            </a:r>
            <a:r>
              <a:rPr lang="en-US" sz="1200" b="0" i="0" u="none" strike="noStrike" kern="1200" dirty="0">
                <a:solidFill>
                  <a:schemeClr val="tx1"/>
                </a:solidFill>
                <a:effectLst/>
                <a:latin typeface="+mn-lt"/>
                <a:ea typeface="+mn-ea"/>
                <a:cs typeface="+mn-cs"/>
              </a:rPr>
              <a:t> Existing companies may collude and deter new entrants.</a:t>
            </a:r>
          </a:p>
          <a:p>
            <a:endParaRPr lang="en-US" sz="1200" b="0" i="0" u="none" strike="noStrike" kern="1200" dirty="0">
              <a:solidFill>
                <a:schemeClr val="tx1"/>
              </a:solidFill>
              <a:effectLst/>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fld id="{3747F66F-C40D-2A44-8C6F-7EB39F6788D1}" type="slidenum">
              <a:rPr lang="en-US" smtClean="0"/>
              <a:t>18</a:t>
            </a:fld>
            <a:endParaRPr lang="en-US"/>
          </a:p>
        </p:txBody>
      </p:sp>
    </p:spTree>
    <p:extLst>
      <p:ext uri="{BB962C8B-B14F-4D97-AF65-F5344CB8AC3E}">
        <p14:creationId xmlns:p14="http://schemas.microsoft.com/office/powerpoint/2010/main" val="2823883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Sources: http://schmidke330.wikidot.com/threat-of-entry</a:t>
            </a:r>
          </a:p>
          <a:p>
            <a:endParaRPr lang="en-US" baseline="0" dirty="0"/>
          </a:p>
          <a:p>
            <a:endParaRPr lang="en-US" baseline="0" dirty="0"/>
          </a:p>
          <a:p>
            <a:r>
              <a:rPr lang="en-US" sz="1200" b="0" i="0" u="none" strike="noStrike" kern="1200" dirty="0">
                <a:solidFill>
                  <a:schemeClr val="tx1"/>
                </a:solidFill>
                <a:effectLst/>
                <a:latin typeface="+mn-lt"/>
                <a:ea typeface="+mn-ea"/>
                <a:cs typeface="+mn-cs"/>
              </a:rPr>
              <a:t>The UK is a music powerhouse, with exports of £2.5bn last year</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Barriers to entry include:</a:t>
            </a:r>
          </a:p>
          <a:p>
            <a:r>
              <a:rPr lang="en-US" sz="1200" b="1" i="0" u="none" strike="noStrike" kern="1200" dirty="0">
                <a:solidFill>
                  <a:schemeClr val="tx1"/>
                </a:solidFill>
                <a:effectLst/>
                <a:latin typeface="+mn-lt"/>
                <a:ea typeface="+mn-ea"/>
                <a:cs typeface="+mn-cs"/>
              </a:rPr>
              <a:t>Brand loyalty: </a:t>
            </a:r>
            <a:r>
              <a:rPr lang="en-US" sz="1200" b="0" i="0" u="none" strike="noStrike" kern="1200" dirty="0">
                <a:solidFill>
                  <a:schemeClr val="tx1"/>
                </a:solidFill>
                <a:effectLst/>
                <a:latin typeface="+mn-lt"/>
                <a:ea typeface="+mn-ea"/>
                <a:cs typeface="+mn-cs"/>
              </a:rPr>
              <a:t>Customers in the industry show a strong preference for the products and/or services of existing companies.</a:t>
            </a:r>
          </a:p>
          <a:p>
            <a:r>
              <a:rPr lang="en-US" sz="1200" b="1" i="0" u="none" strike="noStrike" kern="1200" dirty="0">
                <a:solidFill>
                  <a:schemeClr val="tx1"/>
                </a:solidFill>
                <a:effectLst/>
                <a:latin typeface="+mn-lt"/>
                <a:ea typeface="+mn-ea"/>
                <a:cs typeface="+mn-cs"/>
              </a:rPr>
              <a:t>Cost advantages:</a:t>
            </a:r>
            <a:r>
              <a:rPr lang="en-US" sz="1200" b="0" i="0" u="none" strike="noStrike" kern="1200" dirty="0">
                <a:solidFill>
                  <a:schemeClr val="tx1"/>
                </a:solidFill>
                <a:effectLst/>
                <a:latin typeface="+mn-lt"/>
                <a:ea typeface="+mn-ea"/>
                <a:cs typeface="+mn-cs"/>
              </a:rPr>
              <a:t> Existing companies can easily produce and offer its products and/or services at a lower cost/price than that of new entrants.</a:t>
            </a:r>
          </a:p>
          <a:p>
            <a:r>
              <a:rPr lang="en-US" sz="1200" b="1" i="0" u="none" strike="noStrike" kern="1200" dirty="0">
                <a:solidFill>
                  <a:schemeClr val="tx1"/>
                </a:solidFill>
                <a:effectLst/>
                <a:latin typeface="+mn-lt"/>
                <a:ea typeface="+mn-ea"/>
                <a:cs typeface="+mn-cs"/>
                <a:hlinkClick r:id="rId3"/>
              </a:rPr>
              <a:t>Government regulations</a:t>
            </a:r>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Capital requirement:</a:t>
            </a:r>
            <a:r>
              <a:rPr lang="en-US" sz="1200" b="0" i="0" u="none" strike="noStrike" kern="1200" dirty="0">
                <a:solidFill>
                  <a:schemeClr val="tx1"/>
                </a:solidFill>
                <a:effectLst/>
                <a:latin typeface="+mn-lt"/>
                <a:ea typeface="+mn-ea"/>
                <a:cs typeface="+mn-cs"/>
              </a:rPr>
              <a:t> A high fixed cost to enter into an industry, i.e. telecommunications.</a:t>
            </a:r>
          </a:p>
          <a:p>
            <a:r>
              <a:rPr lang="en-US" sz="1200" b="1" i="0" u="none" strike="noStrike" kern="1200" dirty="0">
                <a:solidFill>
                  <a:schemeClr val="tx1"/>
                </a:solidFill>
                <a:effectLst/>
                <a:latin typeface="+mn-lt"/>
                <a:ea typeface="+mn-ea"/>
                <a:cs typeface="+mn-cs"/>
              </a:rPr>
              <a:t>Access to suppliers and distribution channels</a:t>
            </a:r>
            <a:r>
              <a:rPr lang="en-US" sz="1200" b="0" i="0" u="none" strike="noStrike" kern="1200" dirty="0">
                <a:solidFill>
                  <a:schemeClr val="tx1"/>
                </a:solidFill>
                <a:effectLst/>
                <a:latin typeface="+mn-lt"/>
                <a:ea typeface="+mn-ea"/>
                <a:cs typeface="+mn-cs"/>
              </a:rPr>
              <a:t>: Existing companies own exclusive rights to suppliers and distribution channels.</a:t>
            </a:r>
          </a:p>
          <a:p>
            <a:r>
              <a:rPr lang="en-US" sz="1200" b="1" i="0" u="none" strike="noStrike" kern="1200" dirty="0">
                <a:solidFill>
                  <a:schemeClr val="tx1"/>
                </a:solidFill>
                <a:effectLst/>
                <a:latin typeface="+mn-lt"/>
                <a:ea typeface="+mn-ea"/>
                <a:cs typeface="+mn-cs"/>
              </a:rPr>
              <a:t>Retaliation:</a:t>
            </a:r>
            <a:r>
              <a:rPr lang="en-US" sz="1200" b="0" i="0" u="none" strike="noStrike" kern="1200" dirty="0">
                <a:solidFill>
                  <a:schemeClr val="tx1"/>
                </a:solidFill>
                <a:effectLst/>
                <a:latin typeface="+mn-lt"/>
                <a:ea typeface="+mn-ea"/>
                <a:cs typeface="+mn-cs"/>
              </a:rPr>
              <a:t> Existing companies may collude and deter new entrants.</a:t>
            </a:r>
          </a:p>
          <a:p>
            <a:endParaRPr lang="en-US" sz="1200" b="0" i="0" u="none" strike="noStrike" kern="1200" dirty="0">
              <a:solidFill>
                <a:schemeClr val="tx1"/>
              </a:solidFill>
              <a:effectLst/>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fld id="{3747F66F-C40D-2A44-8C6F-7EB39F6788D1}" type="slidenum">
              <a:rPr lang="en-US" smtClean="0"/>
              <a:t>19</a:t>
            </a:fld>
            <a:endParaRPr lang="en-US"/>
          </a:p>
        </p:txBody>
      </p:sp>
    </p:spTree>
    <p:extLst>
      <p:ext uri="{BB962C8B-B14F-4D97-AF65-F5344CB8AC3E}">
        <p14:creationId xmlns:p14="http://schemas.microsoft.com/office/powerpoint/2010/main" val="1814359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3747F66F-C40D-2A44-8C6F-7EB39F6788D1}" type="slidenum">
              <a:rPr lang="en-US" smtClean="0"/>
              <a:t>20</a:t>
            </a:fld>
            <a:endParaRPr lang="en-US"/>
          </a:p>
        </p:txBody>
      </p:sp>
    </p:spTree>
    <p:extLst>
      <p:ext uri="{BB962C8B-B14F-4D97-AF65-F5344CB8AC3E}">
        <p14:creationId xmlns:p14="http://schemas.microsoft.com/office/powerpoint/2010/main" val="3529271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3747F66F-C40D-2A44-8C6F-7EB39F6788D1}" type="slidenum">
              <a:rPr lang="en-US" smtClean="0"/>
              <a:t>21</a:t>
            </a:fld>
            <a:endParaRPr lang="en-US"/>
          </a:p>
        </p:txBody>
      </p:sp>
    </p:spTree>
    <p:extLst>
      <p:ext uri="{BB962C8B-B14F-4D97-AF65-F5344CB8AC3E}">
        <p14:creationId xmlns:p14="http://schemas.microsoft.com/office/powerpoint/2010/main" val="4070919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Sources: http://schmidke330.wikidot.com/threat-of-entry</a:t>
            </a:r>
          </a:p>
          <a:p>
            <a:endParaRPr lang="en-US" baseline="0" dirty="0"/>
          </a:p>
          <a:p>
            <a:endParaRPr lang="en-US" baseline="0" dirty="0"/>
          </a:p>
          <a:p>
            <a:r>
              <a:rPr lang="en-US" sz="1200" b="0" i="0" u="none" strike="noStrike" kern="1200" dirty="0">
                <a:solidFill>
                  <a:schemeClr val="tx1"/>
                </a:solidFill>
                <a:effectLst/>
                <a:latin typeface="+mn-lt"/>
                <a:ea typeface="+mn-ea"/>
                <a:cs typeface="+mn-cs"/>
              </a:rPr>
              <a:t>The UK is a music powerhouse, with exports of £2.5bn last year</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Barriers to entry include:</a:t>
            </a:r>
          </a:p>
          <a:p>
            <a:r>
              <a:rPr lang="en-US" sz="1200" b="1" i="0" u="none" strike="noStrike" kern="1200" dirty="0">
                <a:solidFill>
                  <a:schemeClr val="tx1"/>
                </a:solidFill>
                <a:effectLst/>
                <a:latin typeface="+mn-lt"/>
                <a:ea typeface="+mn-ea"/>
                <a:cs typeface="+mn-cs"/>
              </a:rPr>
              <a:t>Brand loyalty: </a:t>
            </a:r>
            <a:r>
              <a:rPr lang="en-US" sz="1200" b="0" i="0" u="none" strike="noStrike" kern="1200" dirty="0">
                <a:solidFill>
                  <a:schemeClr val="tx1"/>
                </a:solidFill>
                <a:effectLst/>
                <a:latin typeface="+mn-lt"/>
                <a:ea typeface="+mn-ea"/>
                <a:cs typeface="+mn-cs"/>
              </a:rPr>
              <a:t>Customers in the industry show a strong preference for the products and/or services of existing companies.</a:t>
            </a:r>
          </a:p>
          <a:p>
            <a:r>
              <a:rPr lang="en-US" sz="1200" b="1" i="0" u="none" strike="noStrike" kern="1200" dirty="0">
                <a:solidFill>
                  <a:schemeClr val="tx1"/>
                </a:solidFill>
                <a:effectLst/>
                <a:latin typeface="+mn-lt"/>
                <a:ea typeface="+mn-ea"/>
                <a:cs typeface="+mn-cs"/>
              </a:rPr>
              <a:t>Cost advantages:</a:t>
            </a:r>
            <a:r>
              <a:rPr lang="en-US" sz="1200" b="0" i="0" u="none" strike="noStrike" kern="1200" dirty="0">
                <a:solidFill>
                  <a:schemeClr val="tx1"/>
                </a:solidFill>
                <a:effectLst/>
                <a:latin typeface="+mn-lt"/>
                <a:ea typeface="+mn-ea"/>
                <a:cs typeface="+mn-cs"/>
              </a:rPr>
              <a:t> Existing companies can easily produce and offer its products and/or services at a lower cost/price than that of new entrants.</a:t>
            </a:r>
          </a:p>
          <a:p>
            <a:r>
              <a:rPr lang="en-US" sz="1200" b="1" i="0" u="none" strike="noStrike" kern="1200" dirty="0">
                <a:solidFill>
                  <a:schemeClr val="tx1"/>
                </a:solidFill>
                <a:effectLst/>
                <a:latin typeface="+mn-lt"/>
                <a:ea typeface="+mn-ea"/>
                <a:cs typeface="+mn-cs"/>
                <a:hlinkClick r:id="rId3"/>
              </a:rPr>
              <a:t>Government regulations</a:t>
            </a:r>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Capital requirement:</a:t>
            </a:r>
            <a:r>
              <a:rPr lang="en-US" sz="1200" b="0" i="0" u="none" strike="noStrike" kern="1200" dirty="0">
                <a:solidFill>
                  <a:schemeClr val="tx1"/>
                </a:solidFill>
                <a:effectLst/>
                <a:latin typeface="+mn-lt"/>
                <a:ea typeface="+mn-ea"/>
                <a:cs typeface="+mn-cs"/>
              </a:rPr>
              <a:t> A high fixed cost to enter into an industry, i.e. telecommunications.</a:t>
            </a:r>
          </a:p>
          <a:p>
            <a:r>
              <a:rPr lang="en-US" sz="1200" b="1" i="0" u="none" strike="noStrike" kern="1200" dirty="0">
                <a:solidFill>
                  <a:schemeClr val="tx1"/>
                </a:solidFill>
                <a:effectLst/>
                <a:latin typeface="+mn-lt"/>
                <a:ea typeface="+mn-ea"/>
                <a:cs typeface="+mn-cs"/>
              </a:rPr>
              <a:t>Access to suppliers and distribution channels</a:t>
            </a:r>
            <a:r>
              <a:rPr lang="en-US" sz="1200" b="0" i="0" u="none" strike="noStrike" kern="1200" dirty="0">
                <a:solidFill>
                  <a:schemeClr val="tx1"/>
                </a:solidFill>
                <a:effectLst/>
                <a:latin typeface="+mn-lt"/>
                <a:ea typeface="+mn-ea"/>
                <a:cs typeface="+mn-cs"/>
              </a:rPr>
              <a:t>: Existing companies own exclusive rights to suppliers and distribution channels.</a:t>
            </a:r>
          </a:p>
          <a:p>
            <a:r>
              <a:rPr lang="en-US" sz="1200" b="1" i="0" u="none" strike="noStrike" kern="1200" dirty="0">
                <a:solidFill>
                  <a:schemeClr val="tx1"/>
                </a:solidFill>
                <a:effectLst/>
                <a:latin typeface="+mn-lt"/>
                <a:ea typeface="+mn-ea"/>
                <a:cs typeface="+mn-cs"/>
              </a:rPr>
              <a:t>Retaliation:</a:t>
            </a:r>
            <a:r>
              <a:rPr lang="en-US" sz="1200" b="0" i="0" u="none" strike="noStrike" kern="1200" dirty="0">
                <a:solidFill>
                  <a:schemeClr val="tx1"/>
                </a:solidFill>
                <a:effectLst/>
                <a:latin typeface="+mn-lt"/>
                <a:ea typeface="+mn-ea"/>
                <a:cs typeface="+mn-cs"/>
              </a:rPr>
              <a:t> Existing companies may collude and deter new entrants.</a:t>
            </a:r>
          </a:p>
          <a:p>
            <a:endParaRPr lang="en-US" sz="1200" b="0" i="0" u="none" strike="noStrike" kern="1200" dirty="0">
              <a:solidFill>
                <a:schemeClr val="tx1"/>
              </a:solidFill>
              <a:effectLst/>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fld id="{3747F66F-C40D-2A44-8C6F-7EB39F6788D1}" type="slidenum">
              <a:rPr lang="en-US" smtClean="0"/>
              <a:t>23</a:t>
            </a:fld>
            <a:endParaRPr lang="en-US"/>
          </a:p>
        </p:txBody>
      </p:sp>
    </p:spTree>
    <p:extLst>
      <p:ext uri="{BB962C8B-B14F-4D97-AF65-F5344CB8AC3E}">
        <p14:creationId xmlns:p14="http://schemas.microsoft.com/office/powerpoint/2010/main" val="1841330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dirty="0"/>
              <a:t>Online booking make it easier for supplier to negotiate contract </a:t>
            </a:r>
          </a:p>
          <a:p>
            <a:r>
              <a:rPr lang="en-GB" altLang="en-US" sz="1200" dirty="0">
                <a:solidFill>
                  <a:srgbClr val="333333"/>
                </a:solidFill>
                <a:latin typeface="Trebuchet MS" charset="0"/>
              </a:rPr>
              <a:t> brand manufacturers threatening to set up their own retail outlets)</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1200" dirty="0">
                <a:solidFill>
                  <a:srgbClr val="333333"/>
                </a:solidFill>
                <a:latin typeface="Trebuchet MS" charset="0"/>
              </a:rPr>
              <a:t>The industry is not a key customer group to the suppliers</a:t>
            </a:r>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1200" dirty="0">
                <a:solidFill>
                  <a:srgbClr val="333333"/>
                </a:solidFill>
                <a:latin typeface="Trebuchet MS" charset="0"/>
              </a:rPr>
              <a:t>There are many buyers and few dominant suppliers</a:t>
            </a:r>
            <a:br>
              <a:rPr lang="en-GB" altLang="en-US" sz="1200" dirty="0">
                <a:solidFill>
                  <a:srgbClr val="333333"/>
                </a:solidFill>
                <a:latin typeface="Trebuchet MS" charset="0"/>
              </a:rPr>
            </a:br>
            <a:r>
              <a:rPr lang="en-GB" altLang="en-US" sz="1200" dirty="0">
                <a:solidFill>
                  <a:srgbClr val="333333"/>
                </a:solidFill>
                <a:latin typeface="Trebuchet MS" charset="0"/>
              </a:rPr>
              <a:t>- The offer unique or scarce resources with high switching costs</a:t>
            </a:r>
            <a:br>
              <a:rPr lang="en-GB" altLang="en-US" sz="1200" dirty="0">
                <a:solidFill>
                  <a:srgbClr val="333333"/>
                </a:solidFill>
                <a:latin typeface="Trebuchet MS" charset="0"/>
              </a:rPr>
            </a:br>
            <a:r>
              <a:rPr lang="en-GB" altLang="en-US" sz="1200" dirty="0">
                <a:solidFill>
                  <a:srgbClr val="333333"/>
                </a:solidFill>
                <a:latin typeface="Trebuchet MS" charset="0"/>
              </a:rPr>
              <a:t>- Suppliers threaten to integrate forward into the industry (e.g. brand manufacturers threatening to set up their own retail outlets)</a:t>
            </a:r>
            <a:br>
              <a:rPr lang="en-GB" altLang="en-US" sz="1200" dirty="0">
                <a:solidFill>
                  <a:srgbClr val="333333"/>
                </a:solidFill>
                <a:latin typeface="Trebuchet MS" charset="0"/>
              </a:rPr>
            </a:br>
            <a:r>
              <a:rPr lang="en-GB" altLang="en-US" sz="1200" dirty="0">
                <a:solidFill>
                  <a:srgbClr val="333333"/>
                </a:solidFill>
                <a:latin typeface="Trebuchet MS" charset="0"/>
              </a:rPr>
              <a:t>- Buyers do not threaten to integrate backwards into supply</a:t>
            </a:r>
            <a:br>
              <a:rPr lang="en-GB" altLang="en-US" sz="1200" dirty="0">
                <a:solidFill>
                  <a:srgbClr val="333333"/>
                </a:solidFill>
                <a:latin typeface="Trebuchet MS" charset="0"/>
              </a:rPr>
            </a:br>
            <a:r>
              <a:rPr lang="en-GB" altLang="en-US" sz="1200" dirty="0">
                <a:solidFill>
                  <a:srgbClr val="333333"/>
                </a:solidFill>
                <a:latin typeface="Trebuchet MS" charset="0"/>
              </a:rPr>
              <a:t>- The industry is not a key customer group to the suppliers</a:t>
            </a:r>
          </a:p>
          <a:p>
            <a:endParaRPr lang="en-US" dirty="0"/>
          </a:p>
        </p:txBody>
      </p:sp>
      <p:sp>
        <p:nvSpPr>
          <p:cNvPr id="4" name="Slide Number Placeholder 3"/>
          <p:cNvSpPr>
            <a:spLocks noGrp="1"/>
          </p:cNvSpPr>
          <p:nvPr>
            <p:ph type="sldNum" sz="quarter" idx="10"/>
          </p:nvPr>
        </p:nvSpPr>
        <p:spPr/>
        <p:txBody>
          <a:bodyPr/>
          <a:lstStyle/>
          <a:p>
            <a:fld id="{3747F66F-C40D-2A44-8C6F-7EB39F6788D1}" type="slidenum">
              <a:rPr lang="en-US" smtClean="0"/>
              <a:t>24</a:t>
            </a:fld>
            <a:endParaRPr lang="en-US"/>
          </a:p>
        </p:txBody>
      </p:sp>
    </p:spTree>
    <p:extLst>
      <p:ext uri="{BB962C8B-B14F-4D97-AF65-F5344CB8AC3E}">
        <p14:creationId xmlns:p14="http://schemas.microsoft.com/office/powerpoint/2010/main" val="22821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dirty="0"/>
              <a:t>Scenario planning</a:t>
            </a:r>
          </a:p>
          <a:p>
            <a:r>
              <a:rPr lang="en-GB" altLang="en-US" dirty="0"/>
              <a:t>Strategic group: organisation within the industry with similar strategic characteristics, following similar strategies or competing on similar bases.</a:t>
            </a: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2"/>
                </a:solidFill>
                <a:latin typeface="Arial" charset="0"/>
              </a:defRPr>
            </a:lvl1pPr>
            <a:lvl2pPr marL="742950" indent="-285750" eaLnBrk="0" hangingPunct="0">
              <a:defRPr sz="1200">
                <a:solidFill>
                  <a:schemeClr val="tx2"/>
                </a:solidFill>
                <a:latin typeface="Arial" charset="0"/>
              </a:defRPr>
            </a:lvl2pPr>
            <a:lvl3pPr marL="1143000" indent="-228600" eaLnBrk="0" hangingPunct="0">
              <a:defRPr sz="1200">
                <a:solidFill>
                  <a:schemeClr val="tx2"/>
                </a:solidFill>
                <a:latin typeface="Arial" charset="0"/>
              </a:defRPr>
            </a:lvl3pPr>
            <a:lvl4pPr marL="1600200" indent="-228600" eaLnBrk="0" hangingPunct="0">
              <a:defRPr sz="1200">
                <a:solidFill>
                  <a:schemeClr val="tx2"/>
                </a:solidFill>
                <a:latin typeface="Arial" charset="0"/>
              </a:defRPr>
            </a:lvl4pPr>
            <a:lvl5pPr marL="2057400" indent="-228600" eaLnBrk="0" hangingPunct="0">
              <a:defRPr sz="1200">
                <a:solidFill>
                  <a:schemeClr val="tx2"/>
                </a:solidFill>
                <a:latin typeface="Arial" charset="0"/>
              </a:defRPr>
            </a:lvl5pPr>
            <a:lvl6pPr marL="2514600" indent="-228600" eaLnBrk="0" fontAlgn="base" hangingPunct="0">
              <a:spcBef>
                <a:spcPct val="0"/>
              </a:spcBef>
              <a:spcAft>
                <a:spcPct val="0"/>
              </a:spcAft>
              <a:defRPr sz="1200">
                <a:solidFill>
                  <a:schemeClr val="tx2"/>
                </a:solidFill>
                <a:latin typeface="Arial" charset="0"/>
              </a:defRPr>
            </a:lvl6pPr>
            <a:lvl7pPr marL="2971800" indent="-228600" eaLnBrk="0" fontAlgn="base" hangingPunct="0">
              <a:spcBef>
                <a:spcPct val="0"/>
              </a:spcBef>
              <a:spcAft>
                <a:spcPct val="0"/>
              </a:spcAft>
              <a:defRPr sz="1200">
                <a:solidFill>
                  <a:schemeClr val="tx2"/>
                </a:solidFill>
                <a:latin typeface="Arial" charset="0"/>
              </a:defRPr>
            </a:lvl7pPr>
            <a:lvl8pPr marL="3429000" indent="-228600" eaLnBrk="0" fontAlgn="base" hangingPunct="0">
              <a:spcBef>
                <a:spcPct val="0"/>
              </a:spcBef>
              <a:spcAft>
                <a:spcPct val="0"/>
              </a:spcAft>
              <a:defRPr sz="1200">
                <a:solidFill>
                  <a:schemeClr val="tx2"/>
                </a:solidFill>
                <a:latin typeface="Arial" charset="0"/>
              </a:defRPr>
            </a:lvl8pPr>
            <a:lvl9pPr marL="3886200" indent="-228600" eaLnBrk="0" fontAlgn="base" hangingPunct="0">
              <a:spcBef>
                <a:spcPct val="0"/>
              </a:spcBef>
              <a:spcAft>
                <a:spcPct val="0"/>
              </a:spcAft>
              <a:defRPr sz="1200">
                <a:solidFill>
                  <a:schemeClr val="tx2"/>
                </a:solidFill>
                <a:latin typeface="Arial" charset="0"/>
              </a:defRPr>
            </a:lvl9pPr>
          </a:lstStyle>
          <a:p>
            <a:pPr eaLnBrk="1" hangingPunct="1"/>
            <a:fld id="{7AECE5A2-0DD9-C948-A3A0-E4610D36A04B}" type="slidenum">
              <a:rPr lang="en-GB" altLang="en-US">
                <a:solidFill>
                  <a:schemeClr val="tx1"/>
                </a:solidFill>
              </a:rPr>
              <a:pPr eaLnBrk="1" hangingPunct="1"/>
              <a:t>2</a:t>
            </a:fld>
            <a:endParaRPr lang="en-GB" altLang="en-US">
              <a:solidFill>
                <a:schemeClr val="tx1"/>
              </a:solidFill>
            </a:endParaRPr>
          </a:p>
        </p:txBody>
      </p:sp>
    </p:spTree>
    <p:extLst>
      <p:ext uri="{BB962C8B-B14F-4D97-AF65-F5344CB8AC3E}">
        <p14:creationId xmlns:p14="http://schemas.microsoft.com/office/powerpoint/2010/main" val="2651676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3747F66F-C40D-2A44-8C6F-7EB39F6788D1}" type="slidenum">
              <a:rPr lang="en-US" smtClean="0"/>
              <a:t>25</a:t>
            </a:fld>
            <a:endParaRPr lang="en-US"/>
          </a:p>
        </p:txBody>
      </p:sp>
    </p:spTree>
    <p:extLst>
      <p:ext uri="{BB962C8B-B14F-4D97-AF65-F5344CB8AC3E}">
        <p14:creationId xmlns:p14="http://schemas.microsoft.com/office/powerpoint/2010/main" val="2130787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a:extLst>
              <a:ext uri="{FF2B5EF4-FFF2-40B4-BE49-F238E27FC236}">
                <a16:creationId xmlns:a16="http://schemas.microsoft.com/office/drawing/2014/main" id="{33E31237-EB5F-43EA-895E-6ECF2C05E15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a:extLst>
              <a:ext uri="{FF2B5EF4-FFF2-40B4-BE49-F238E27FC236}">
                <a16:creationId xmlns:a16="http://schemas.microsoft.com/office/drawing/2014/main" id="{F6910243-02AE-4EBF-94F4-7D810A1046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p>
        </p:txBody>
      </p:sp>
      <p:sp>
        <p:nvSpPr>
          <p:cNvPr id="104452" name="Slide Number Placeholder 3">
            <a:extLst>
              <a:ext uri="{FF2B5EF4-FFF2-40B4-BE49-F238E27FC236}">
                <a16:creationId xmlns:a16="http://schemas.microsoft.com/office/drawing/2014/main" id="{26D90002-FFEF-4079-8158-1B5DCC55472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25488" indent="-277813">
              <a:defRPr sz="2400">
                <a:solidFill>
                  <a:schemeClr val="tx1"/>
                </a:solidFill>
                <a:latin typeface="Times New Roman" panose="02020603050405020304" pitchFamily="18" charset="0"/>
              </a:defRPr>
            </a:lvl2pPr>
            <a:lvl3pPr marL="1116013" indent="-222250">
              <a:defRPr sz="2400">
                <a:solidFill>
                  <a:schemeClr val="tx1"/>
                </a:solidFill>
                <a:latin typeface="Times New Roman" panose="02020603050405020304" pitchFamily="18" charset="0"/>
              </a:defRPr>
            </a:lvl3pPr>
            <a:lvl4pPr marL="1563688" indent="-222250">
              <a:defRPr sz="2400">
                <a:solidFill>
                  <a:schemeClr val="tx1"/>
                </a:solidFill>
                <a:latin typeface="Times New Roman" panose="02020603050405020304" pitchFamily="18" charset="0"/>
              </a:defRPr>
            </a:lvl4pPr>
            <a:lvl5pPr marL="2011363" indent="-222250">
              <a:defRPr sz="2400">
                <a:solidFill>
                  <a:schemeClr val="tx1"/>
                </a:solidFill>
                <a:latin typeface="Times New Roman" panose="02020603050405020304" pitchFamily="18" charset="0"/>
              </a:defRPr>
            </a:lvl5pPr>
            <a:lvl6pPr marL="2468563" indent="-222250" eaLnBrk="0" fontAlgn="base" hangingPunct="0">
              <a:spcBef>
                <a:spcPct val="0"/>
              </a:spcBef>
              <a:spcAft>
                <a:spcPct val="0"/>
              </a:spcAft>
              <a:defRPr sz="2400">
                <a:solidFill>
                  <a:schemeClr val="tx1"/>
                </a:solidFill>
                <a:latin typeface="Times New Roman" panose="02020603050405020304" pitchFamily="18" charset="0"/>
              </a:defRPr>
            </a:lvl6pPr>
            <a:lvl7pPr marL="2925763" indent="-222250" eaLnBrk="0" fontAlgn="base" hangingPunct="0">
              <a:spcBef>
                <a:spcPct val="0"/>
              </a:spcBef>
              <a:spcAft>
                <a:spcPct val="0"/>
              </a:spcAft>
              <a:defRPr sz="2400">
                <a:solidFill>
                  <a:schemeClr val="tx1"/>
                </a:solidFill>
                <a:latin typeface="Times New Roman" panose="02020603050405020304" pitchFamily="18" charset="0"/>
              </a:defRPr>
            </a:lvl7pPr>
            <a:lvl8pPr marL="3382963" indent="-222250" eaLnBrk="0" fontAlgn="base" hangingPunct="0">
              <a:spcBef>
                <a:spcPct val="0"/>
              </a:spcBef>
              <a:spcAft>
                <a:spcPct val="0"/>
              </a:spcAft>
              <a:defRPr sz="2400">
                <a:solidFill>
                  <a:schemeClr val="tx1"/>
                </a:solidFill>
                <a:latin typeface="Times New Roman" panose="02020603050405020304" pitchFamily="18" charset="0"/>
              </a:defRPr>
            </a:lvl8pPr>
            <a:lvl9pPr marL="3840163" indent="-222250" eaLnBrk="0" fontAlgn="base" hangingPunct="0">
              <a:spcBef>
                <a:spcPct val="0"/>
              </a:spcBef>
              <a:spcAft>
                <a:spcPct val="0"/>
              </a:spcAft>
              <a:defRPr sz="2400">
                <a:solidFill>
                  <a:schemeClr val="tx1"/>
                </a:solidFill>
                <a:latin typeface="Times New Roman" panose="02020603050405020304" pitchFamily="18" charset="0"/>
              </a:defRPr>
            </a:lvl9pPr>
          </a:lstStyle>
          <a:p>
            <a:fld id="{A10D5DD7-8C96-442D-8DFF-1427E0163F5F}" type="slidenum">
              <a:rPr lang="en-GB" altLang="en-US" sz="1200" smtClean="0">
                <a:latin typeface="Calibri" panose="020F0502020204030204" pitchFamily="34" charset="0"/>
              </a:rPr>
              <a:pPr/>
              <a:t>26</a:t>
            </a:fld>
            <a:endParaRPr lang="en-GB" altLang="en-US" sz="1200">
              <a:latin typeface="Calibri" panose="020F0502020204030204" pitchFamily="34" charset="0"/>
            </a:endParaRPr>
          </a:p>
        </p:txBody>
      </p:sp>
    </p:spTree>
    <p:extLst>
      <p:ext uri="{BB962C8B-B14F-4D97-AF65-F5344CB8AC3E}">
        <p14:creationId xmlns:p14="http://schemas.microsoft.com/office/powerpoint/2010/main" val="1242047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1ABCF1-EB76-4FBC-9FD9-4DF29005E979}" type="slidenum">
              <a:rPr lang="en-GB" smtClean="0"/>
              <a:t>28</a:t>
            </a:fld>
            <a:endParaRPr lang="en-GB"/>
          </a:p>
        </p:txBody>
      </p:sp>
    </p:spTree>
    <p:extLst>
      <p:ext uri="{BB962C8B-B14F-4D97-AF65-F5344CB8AC3E}">
        <p14:creationId xmlns:p14="http://schemas.microsoft.com/office/powerpoint/2010/main" val="1955662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89E600FF-7FC7-4F80-AC43-32908FA0D5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a:extLst>
              <a:ext uri="{FF2B5EF4-FFF2-40B4-BE49-F238E27FC236}">
                <a16:creationId xmlns:a16="http://schemas.microsoft.com/office/drawing/2014/main" id="{7F79AF63-D28C-40A4-9568-4374B5C2AB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p>
        </p:txBody>
      </p:sp>
      <p:sp>
        <p:nvSpPr>
          <p:cNvPr id="64516" name="Slide Number Placeholder 3">
            <a:extLst>
              <a:ext uri="{FF2B5EF4-FFF2-40B4-BE49-F238E27FC236}">
                <a16:creationId xmlns:a16="http://schemas.microsoft.com/office/drawing/2014/main" id="{9BD9F0E5-0525-4DA0-9D98-03BDBD89DA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25488" indent="-277813">
              <a:defRPr sz="2400">
                <a:solidFill>
                  <a:schemeClr val="tx1"/>
                </a:solidFill>
                <a:latin typeface="Times New Roman" panose="02020603050405020304" pitchFamily="18" charset="0"/>
              </a:defRPr>
            </a:lvl2pPr>
            <a:lvl3pPr marL="1116013" indent="-222250">
              <a:defRPr sz="2400">
                <a:solidFill>
                  <a:schemeClr val="tx1"/>
                </a:solidFill>
                <a:latin typeface="Times New Roman" panose="02020603050405020304" pitchFamily="18" charset="0"/>
              </a:defRPr>
            </a:lvl3pPr>
            <a:lvl4pPr marL="1563688" indent="-222250">
              <a:defRPr sz="2400">
                <a:solidFill>
                  <a:schemeClr val="tx1"/>
                </a:solidFill>
                <a:latin typeface="Times New Roman" panose="02020603050405020304" pitchFamily="18" charset="0"/>
              </a:defRPr>
            </a:lvl4pPr>
            <a:lvl5pPr marL="2011363" indent="-222250">
              <a:defRPr sz="2400">
                <a:solidFill>
                  <a:schemeClr val="tx1"/>
                </a:solidFill>
                <a:latin typeface="Times New Roman" panose="02020603050405020304" pitchFamily="18" charset="0"/>
              </a:defRPr>
            </a:lvl5pPr>
            <a:lvl6pPr marL="2468563" indent="-222250" eaLnBrk="0" fontAlgn="base" hangingPunct="0">
              <a:spcBef>
                <a:spcPct val="0"/>
              </a:spcBef>
              <a:spcAft>
                <a:spcPct val="0"/>
              </a:spcAft>
              <a:defRPr sz="2400">
                <a:solidFill>
                  <a:schemeClr val="tx1"/>
                </a:solidFill>
                <a:latin typeface="Times New Roman" panose="02020603050405020304" pitchFamily="18" charset="0"/>
              </a:defRPr>
            </a:lvl6pPr>
            <a:lvl7pPr marL="2925763" indent="-222250" eaLnBrk="0" fontAlgn="base" hangingPunct="0">
              <a:spcBef>
                <a:spcPct val="0"/>
              </a:spcBef>
              <a:spcAft>
                <a:spcPct val="0"/>
              </a:spcAft>
              <a:defRPr sz="2400">
                <a:solidFill>
                  <a:schemeClr val="tx1"/>
                </a:solidFill>
                <a:latin typeface="Times New Roman" panose="02020603050405020304" pitchFamily="18" charset="0"/>
              </a:defRPr>
            </a:lvl7pPr>
            <a:lvl8pPr marL="3382963" indent="-222250" eaLnBrk="0" fontAlgn="base" hangingPunct="0">
              <a:spcBef>
                <a:spcPct val="0"/>
              </a:spcBef>
              <a:spcAft>
                <a:spcPct val="0"/>
              </a:spcAft>
              <a:defRPr sz="2400">
                <a:solidFill>
                  <a:schemeClr val="tx1"/>
                </a:solidFill>
                <a:latin typeface="Times New Roman" panose="02020603050405020304" pitchFamily="18" charset="0"/>
              </a:defRPr>
            </a:lvl8pPr>
            <a:lvl9pPr marL="3840163" indent="-222250" eaLnBrk="0" fontAlgn="base" hangingPunct="0">
              <a:spcBef>
                <a:spcPct val="0"/>
              </a:spcBef>
              <a:spcAft>
                <a:spcPct val="0"/>
              </a:spcAft>
              <a:defRPr sz="2400">
                <a:solidFill>
                  <a:schemeClr val="tx1"/>
                </a:solidFill>
                <a:latin typeface="Times New Roman" panose="02020603050405020304" pitchFamily="18" charset="0"/>
              </a:defRPr>
            </a:lvl9pPr>
          </a:lstStyle>
          <a:p>
            <a:fld id="{43849C89-0210-40FC-9ADF-35A0DC1825D9}" type="slidenum">
              <a:rPr lang="en-GB" altLang="en-US" sz="1200" smtClean="0">
                <a:latin typeface="Calibri" panose="020F0502020204030204" pitchFamily="34" charset="0"/>
              </a:rPr>
              <a:pPr/>
              <a:t>29</a:t>
            </a:fld>
            <a:endParaRPr lang="en-GB" altLang="en-US" sz="1200">
              <a:latin typeface="Calibri" panose="020F0502020204030204" pitchFamily="34" charset="0"/>
            </a:endParaRPr>
          </a:p>
        </p:txBody>
      </p:sp>
    </p:spTree>
    <p:extLst>
      <p:ext uri="{BB962C8B-B14F-4D97-AF65-F5344CB8AC3E}">
        <p14:creationId xmlns:p14="http://schemas.microsoft.com/office/powerpoint/2010/main" val="1069457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1ABCF1-EB76-4FBC-9FD9-4DF29005E979}" type="slidenum">
              <a:rPr lang="en-GB" smtClean="0"/>
              <a:t>31</a:t>
            </a:fld>
            <a:endParaRPr lang="en-GB"/>
          </a:p>
        </p:txBody>
      </p:sp>
    </p:spTree>
    <p:extLst>
      <p:ext uri="{BB962C8B-B14F-4D97-AF65-F5344CB8AC3E}">
        <p14:creationId xmlns:p14="http://schemas.microsoft.com/office/powerpoint/2010/main" val="4001107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F434EBE3-6603-4627-81E1-407BD37B2DC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25488" indent="-277813">
              <a:defRPr sz="2400">
                <a:solidFill>
                  <a:schemeClr val="tx1"/>
                </a:solidFill>
                <a:latin typeface="Times New Roman" panose="02020603050405020304" pitchFamily="18" charset="0"/>
              </a:defRPr>
            </a:lvl2pPr>
            <a:lvl3pPr marL="1116013" indent="-222250">
              <a:defRPr sz="2400">
                <a:solidFill>
                  <a:schemeClr val="tx1"/>
                </a:solidFill>
                <a:latin typeface="Times New Roman" panose="02020603050405020304" pitchFamily="18" charset="0"/>
              </a:defRPr>
            </a:lvl3pPr>
            <a:lvl4pPr marL="1563688" indent="-222250">
              <a:defRPr sz="2400">
                <a:solidFill>
                  <a:schemeClr val="tx1"/>
                </a:solidFill>
                <a:latin typeface="Times New Roman" panose="02020603050405020304" pitchFamily="18" charset="0"/>
              </a:defRPr>
            </a:lvl4pPr>
            <a:lvl5pPr marL="2011363" indent="-222250">
              <a:defRPr sz="2400">
                <a:solidFill>
                  <a:schemeClr val="tx1"/>
                </a:solidFill>
                <a:latin typeface="Times New Roman" panose="02020603050405020304" pitchFamily="18" charset="0"/>
              </a:defRPr>
            </a:lvl5pPr>
            <a:lvl6pPr marL="2468563" indent="-222250" eaLnBrk="0" fontAlgn="base" hangingPunct="0">
              <a:spcBef>
                <a:spcPct val="0"/>
              </a:spcBef>
              <a:spcAft>
                <a:spcPct val="0"/>
              </a:spcAft>
              <a:defRPr sz="2400">
                <a:solidFill>
                  <a:schemeClr val="tx1"/>
                </a:solidFill>
                <a:latin typeface="Times New Roman" panose="02020603050405020304" pitchFamily="18" charset="0"/>
              </a:defRPr>
            </a:lvl6pPr>
            <a:lvl7pPr marL="2925763" indent="-222250" eaLnBrk="0" fontAlgn="base" hangingPunct="0">
              <a:spcBef>
                <a:spcPct val="0"/>
              </a:spcBef>
              <a:spcAft>
                <a:spcPct val="0"/>
              </a:spcAft>
              <a:defRPr sz="2400">
                <a:solidFill>
                  <a:schemeClr val="tx1"/>
                </a:solidFill>
                <a:latin typeface="Times New Roman" panose="02020603050405020304" pitchFamily="18" charset="0"/>
              </a:defRPr>
            </a:lvl7pPr>
            <a:lvl8pPr marL="3382963" indent="-222250" eaLnBrk="0" fontAlgn="base" hangingPunct="0">
              <a:spcBef>
                <a:spcPct val="0"/>
              </a:spcBef>
              <a:spcAft>
                <a:spcPct val="0"/>
              </a:spcAft>
              <a:defRPr sz="2400">
                <a:solidFill>
                  <a:schemeClr val="tx1"/>
                </a:solidFill>
                <a:latin typeface="Times New Roman" panose="02020603050405020304" pitchFamily="18" charset="0"/>
              </a:defRPr>
            </a:lvl8pPr>
            <a:lvl9pPr marL="3840163" indent="-222250" eaLnBrk="0" fontAlgn="base" hangingPunct="0">
              <a:spcBef>
                <a:spcPct val="0"/>
              </a:spcBef>
              <a:spcAft>
                <a:spcPct val="0"/>
              </a:spcAft>
              <a:defRPr sz="2400">
                <a:solidFill>
                  <a:schemeClr val="tx1"/>
                </a:solidFill>
                <a:latin typeface="Times New Roman" panose="02020603050405020304" pitchFamily="18" charset="0"/>
              </a:defRPr>
            </a:lvl9pPr>
          </a:lstStyle>
          <a:p>
            <a:fld id="{3144D19E-97E2-4624-967F-19F1EFC8245C}" type="slidenum">
              <a:rPr lang="en-GB" altLang="en-US" sz="1200" smtClean="0"/>
              <a:pPr/>
              <a:t>34</a:t>
            </a:fld>
            <a:endParaRPr lang="en-GB" altLang="en-US" sz="1200"/>
          </a:p>
        </p:txBody>
      </p:sp>
      <p:sp>
        <p:nvSpPr>
          <p:cNvPr id="71683" name="Rectangle 2">
            <a:extLst>
              <a:ext uri="{FF2B5EF4-FFF2-40B4-BE49-F238E27FC236}">
                <a16:creationId xmlns:a16="http://schemas.microsoft.com/office/drawing/2014/main" id="{0D09F4DA-0CF7-4C73-BF2C-AEE11ECA9922}"/>
              </a:ext>
            </a:extLst>
          </p:cNvPr>
          <p:cNvSpPr>
            <a:spLocks noGrp="1" noRot="1" noChangeAspect="1" noChangeArrowheads="1" noTextEdit="1"/>
          </p:cNvSpPr>
          <p:nvPr>
            <p:ph type="sldImg"/>
          </p:nvPr>
        </p:nvSpPr>
        <p:spPr bwMode="auto">
          <a:xfrm>
            <a:off x="1085850" y="865188"/>
            <a:ext cx="4627563" cy="3471862"/>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a:extLst>
              <a:ext uri="{FF2B5EF4-FFF2-40B4-BE49-F238E27FC236}">
                <a16:creationId xmlns:a16="http://schemas.microsoft.com/office/drawing/2014/main" id="{DD9B9A35-86B7-420E-9AD4-88E150ADB3B0}"/>
              </a:ext>
            </a:extLst>
          </p:cNvPr>
          <p:cNvSpPr>
            <a:spLocks noGrp="1" noChangeArrowheads="1"/>
          </p:cNvSpPr>
          <p:nvPr>
            <p:ph type="body" idx="1"/>
          </p:nvPr>
        </p:nvSpPr>
        <p:spPr bwMode="auto">
          <a:xfrm>
            <a:off x="906463" y="4729163"/>
            <a:ext cx="4984750" cy="4487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776" tIns="46389" rIns="92776" bIns="46389"/>
          <a:lstStyle/>
          <a:p>
            <a:pPr defTabSz="765175"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45171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6D0C16F8-179D-4E75-AAB4-A6237FEBF53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a:extLst>
              <a:ext uri="{FF2B5EF4-FFF2-40B4-BE49-F238E27FC236}">
                <a16:creationId xmlns:a16="http://schemas.microsoft.com/office/drawing/2014/main" id="{435DFF94-551F-4E7F-956A-9EA3E673E2D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IN" altLang="en-US" sz="1000" b="1"/>
              <a:t>Figure 3.6  </a:t>
            </a:r>
            <a:r>
              <a:rPr lang="en-IN" altLang="en-US" b="1"/>
              <a:t>Some characteristics for identifying strategic groups</a:t>
            </a:r>
          </a:p>
        </p:txBody>
      </p:sp>
      <p:sp>
        <p:nvSpPr>
          <p:cNvPr id="67588" name="Slide Number Placeholder 3">
            <a:extLst>
              <a:ext uri="{FF2B5EF4-FFF2-40B4-BE49-F238E27FC236}">
                <a16:creationId xmlns:a16="http://schemas.microsoft.com/office/drawing/2014/main" id="{D05CB88B-7849-4070-B75C-103B144AD0E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104C3D3-E012-4FF3-BCF7-67DF585B89FE}" type="slidenum">
              <a:rPr lang="en-GB" altLang="en-US" sz="1200" smtClean="0">
                <a:latin typeface="Calibri" panose="020F0502020204030204" pitchFamily="34" charset="0"/>
                <a:cs typeface="Arial" panose="020B0604020202020204" pitchFamily="34" charset="0"/>
              </a:rPr>
              <a:pPr/>
              <a:t>41</a:t>
            </a:fld>
            <a:endParaRPr lang="en-GB"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3921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dirty="0"/>
              <a:t>A pipeline is a business that employs a step-by-step arrangement for creating and transferring value,</a:t>
            </a:r>
            <a:r>
              <a:rPr lang="en-US" baseline="0" dirty="0"/>
              <a:t> with producers at one end and consumers at the other.  A  firm first designs a product or service.  Then the product is manufactured and offered for sale.  Or a system is put in place to deliver a service.  It is a linear value chain.</a:t>
            </a:r>
            <a:endParaRPr lang="en-US" dirty="0"/>
          </a:p>
        </p:txBody>
      </p:sp>
      <p:sp>
        <p:nvSpPr>
          <p:cNvPr id="4" name="Slide Number Placeholder 3"/>
          <p:cNvSpPr>
            <a:spLocks noGrp="1"/>
          </p:cNvSpPr>
          <p:nvPr>
            <p:ph type="sldNum" sz="quarter" idx="10"/>
          </p:nvPr>
        </p:nvSpPr>
        <p:spPr/>
        <p:txBody>
          <a:bodyPr/>
          <a:lstStyle/>
          <a:p>
            <a:fld id="{3747F66F-C40D-2A44-8C6F-7EB39F6788D1}" type="slidenum">
              <a:rPr lang="en-US" smtClean="0"/>
              <a:t>42</a:t>
            </a:fld>
            <a:endParaRPr lang="en-US"/>
          </a:p>
        </p:txBody>
      </p:sp>
    </p:spTree>
    <p:extLst>
      <p:ext uri="{BB962C8B-B14F-4D97-AF65-F5344CB8AC3E}">
        <p14:creationId xmlns:p14="http://schemas.microsoft.com/office/powerpoint/2010/main" val="1109930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dirty="0"/>
              <a:t>Scenario planning</a:t>
            </a:r>
          </a:p>
          <a:p>
            <a:r>
              <a:rPr lang="en-GB" altLang="en-US" dirty="0"/>
              <a:t>Strategic group: organisation within the industry with similar strategic characteristics, following similar strategies or competing on similar bases.</a:t>
            </a: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2"/>
                </a:solidFill>
                <a:latin typeface="Arial" charset="0"/>
              </a:defRPr>
            </a:lvl1pPr>
            <a:lvl2pPr marL="742950" indent="-285750" eaLnBrk="0" hangingPunct="0">
              <a:defRPr sz="1200">
                <a:solidFill>
                  <a:schemeClr val="tx2"/>
                </a:solidFill>
                <a:latin typeface="Arial" charset="0"/>
              </a:defRPr>
            </a:lvl2pPr>
            <a:lvl3pPr marL="1143000" indent="-228600" eaLnBrk="0" hangingPunct="0">
              <a:defRPr sz="1200">
                <a:solidFill>
                  <a:schemeClr val="tx2"/>
                </a:solidFill>
                <a:latin typeface="Arial" charset="0"/>
              </a:defRPr>
            </a:lvl3pPr>
            <a:lvl4pPr marL="1600200" indent="-228600" eaLnBrk="0" hangingPunct="0">
              <a:defRPr sz="1200">
                <a:solidFill>
                  <a:schemeClr val="tx2"/>
                </a:solidFill>
                <a:latin typeface="Arial" charset="0"/>
              </a:defRPr>
            </a:lvl4pPr>
            <a:lvl5pPr marL="2057400" indent="-228600" eaLnBrk="0" hangingPunct="0">
              <a:defRPr sz="1200">
                <a:solidFill>
                  <a:schemeClr val="tx2"/>
                </a:solidFill>
                <a:latin typeface="Arial" charset="0"/>
              </a:defRPr>
            </a:lvl5pPr>
            <a:lvl6pPr marL="2514600" indent="-228600" eaLnBrk="0" fontAlgn="base" hangingPunct="0">
              <a:spcBef>
                <a:spcPct val="0"/>
              </a:spcBef>
              <a:spcAft>
                <a:spcPct val="0"/>
              </a:spcAft>
              <a:defRPr sz="1200">
                <a:solidFill>
                  <a:schemeClr val="tx2"/>
                </a:solidFill>
                <a:latin typeface="Arial" charset="0"/>
              </a:defRPr>
            </a:lvl6pPr>
            <a:lvl7pPr marL="2971800" indent="-228600" eaLnBrk="0" fontAlgn="base" hangingPunct="0">
              <a:spcBef>
                <a:spcPct val="0"/>
              </a:spcBef>
              <a:spcAft>
                <a:spcPct val="0"/>
              </a:spcAft>
              <a:defRPr sz="1200">
                <a:solidFill>
                  <a:schemeClr val="tx2"/>
                </a:solidFill>
                <a:latin typeface="Arial" charset="0"/>
              </a:defRPr>
            </a:lvl7pPr>
            <a:lvl8pPr marL="3429000" indent="-228600" eaLnBrk="0" fontAlgn="base" hangingPunct="0">
              <a:spcBef>
                <a:spcPct val="0"/>
              </a:spcBef>
              <a:spcAft>
                <a:spcPct val="0"/>
              </a:spcAft>
              <a:defRPr sz="1200">
                <a:solidFill>
                  <a:schemeClr val="tx2"/>
                </a:solidFill>
                <a:latin typeface="Arial" charset="0"/>
              </a:defRPr>
            </a:lvl8pPr>
            <a:lvl9pPr marL="3886200" indent="-228600" eaLnBrk="0" fontAlgn="base" hangingPunct="0">
              <a:spcBef>
                <a:spcPct val="0"/>
              </a:spcBef>
              <a:spcAft>
                <a:spcPct val="0"/>
              </a:spcAft>
              <a:defRPr sz="1200">
                <a:solidFill>
                  <a:schemeClr val="tx2"/>
                </a:solidFill>
                <a:latin typeface="Arial" charset="0"/>
              </a:defRPr>
            </a:lvl9pPr>
          </a:lstStyle>
          <a:p>
            <a:pPr eaLnBrk="1" hangingPunct="1"/>
            <a:fld id="{7AECE5A2-0DD9-C948-A3A0-E4610D36A04B}" type="slidenum">
              <a:rPr lang="en-GB" altLang="en-US">
                <a:solidFill>
                  <a:schemeClr val="tx1"/>
                </a:solidFill>
              </a:rPr>
              <a:pPr eaLnBrk="1" hangingPunct="1"/>
              <a:t>43</a:t>
            </a:fld>
            <a:endParaRPr lang="en-GB" altLang="en-US">
              <a:solidFill>
                <a:schemeClr val="tx1"/>
              </a:solidFill>
            </a:endParaRPr>
          </a:p>
        </p:txBody>
      </p:sp>
    </p:spTree>
    <p:extLst>
      <p:ext uri="{BB962C8B-B14F-4D97-AF65-F5344CB8AC3E}">
        <p14:creationId xmlns:p14="http://schemas.microsoft.com/office/powerpoint/2010/main" val="3533031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839523AF-A6C8-404D-8563-00F77B2A7DF2}"/>
              </a:ext>
            </a:extLst>
          </p:cNvPr>
          <p:cNvSpPr>
            <a:spLocks noGrp="1" noRot="1" noChangeAspect="1" noTextEdit="1"/>
          </p:cNvSpPr>
          <p:nvPr>
            <p:ph type="sldImg"/>
          </p:nvPr>
        </p:nvSpPr>
        <p:spPr>
          <a:ln/>
        </p:spPr>
      </p:sp>
      <p:sp>
        <p:nvSpPr>
          <p:cNvPr id="37891" name="Notes Placeholder 2">
            <a:extLst>
              <a:ext uri="{FF2B5EF4-FFF2-40B4-BE49-F238E27FC236}">
                <a16:creationId xmlns:a16="http://schemas.microsoft.com/office/drawing/2014/main" id="{7D57C36B-22C3-494F-AEE3-C595F8F35E1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Arial" panose="020B0604020202020204" pitchFamily="34" charset="0"/>
              <a:cs typeface="Arial" panose="020B0604020202020204" pitchFamily="34" charset="0"/>
            </a:endParaRPr>
          </a:p>
        </p:txBody>
      </p:sp>
      <p:sp>
        <p:nvSpPr>
          <p:cNvPr id="37892" name="Slide Number Placeholder 3">
            <a:extLst>
              <a:ext uri="{FF2B5EF4-FFF2-40B4-BE49-F238E27FC236}">
                <a16:creationId xmlns:a16="http://schemas.microsoft.com/office/drawing/2014/main" id="{63BC48DF-4F76-3B4D-BF9F-4837F7E5C1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F22A11D-DB3F-7A4A-8D17-D7E4575443DD}" type="slidenum">
              <a:rPr lang="en-GB" altLang="en-US" smtClean="0"/>
              <a:pPr/>
              <a:t>45</a:t>
            </a:fld>
            <a:endParaRPr lang="en-GB" altLang="en-US"/>
          </a:p>
        </p:txBody>
      </p:sp>
    </p:spTree>
    <p:extLst>
      <p:ext uri="{BB962C8B-B14F-4D97-AF65-F5344CB8AC3E}">
        <p14:creationId xmlns:p14="http://schemas.microsoft.com/office/powerpoint/2010/main" val="2342843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46A2C946-70BC-45DA-BA6B-883029B247F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74700" indent="-296863">
              <a:defRPr sz="2400">
                <a:solidFill>
                  <a:schemeClr val="tx1"/>
                </a:solidFill>
                <a:latin typeface="Times New Roman" panose="02020603050405020304" pitchFamily="18" charset="0"/>
              </a:defRPr>
            </a:lvl2pPr>
            <a:lvl3pPr marL="1192213" indent="-236538">
              <a:defRPr sz="2400">
                <a:solidFill>
                  <a:schemeClr val="tx1"/>
                </a:solidFill>
                <a:latin typeface="Times New Roman" panose="02020603050405020304" pitchFamily="18" charset="0"/>
              </a:defRPr>
            </a:lvl3pPr>
            <a:lvl4pPr marL="1670050" indent="-236538">
              <a:defRPr sz="2400">
                <a:solidFill>
                  <a:schemeClr val="tx1"/>
                </a:solidFill>
                <a:latin typeface="Times New Roman" panose="02020603050405020304" pitchFamily="18" charset="0"/>
              </a:defRPr>
            </a:lvl4pPr>
            <a:lvl5pPr marL="2149475" indent="-236538">
              <a:defRPr sz="2400">
                <a:solidFill>
                  <a:schemeClr val="tx1"/>
                </a:solidFill>
                <a:latin typeface="Times New Roman" panose="02020603050405020304" pitchFamily="18" charset="0"/>
              </a:defRPr>
            </a:lvl5pPr>
            <a:lvl6pPr marL="2606675" indent="-236538" eaLnBrk="0" fontAlgn="base" hangingPunct="0">
              <a:spcBef>
                <a:spcPct val="0"/>
              </a:spcBef>
              <a:spcAft>
                <a:spcPct val="0"/>
              </a:spcAft>
              <a:defRPr sz="2400">
                <a:solidFill>
                  <a:schemeClr val="tx1"/>
                </a:solidFill>
                <a:latin typeface="Times New Roman" panose="02020603050405020304" pitchFamily="18" charset="0"/>
              </a:defRPr>
            </a:lvl6pPr>
            <a:lvl7pPr marL="3063875" indent="-236538" eaLnBrk="0" fontAlgn="base" hangingPunct="0">
              <a:spcBef>
                <a:spcPct val="0"/>
              </a:spcBef>
              <a:spcAft>
                <a:spcPct val="0"/>
              </a:spcAft>
              <a:defRPr sz="2400">
                <a:solidFill>
                  <a:schemeClr val="tx1"/>
                </a:solidFill>
                <a:latin typeface="Times New Roman" panose="02020603050405020304" pitchFamily="18" charset="0"/>
              </a:defRPr>
            </a:lvl7pPr>
            <a:lvl8pPr marL="3521075" indent="-236538" eaLnBrk="0" fontAlgn="base" hangingPunct="0">
              <a:spcBef>
                <a:spcPct val="0"/>
              </a:spcBef>
              <a:spcAft>
                <a:spcPct val="0"/>
              </a:spcAft>
              <a:defRPr sz="2400">
                <a:solidFill>
                  <a:schemeClr val="tx1"/>
                </a:solidFill>
                <a:latin typeface="Times New Roman" panose="02020603050405020304" pitchFamily="18" charset="0"/>
              </a:defRPr>
            </a:lvl8pPr>
            <a:lvl9pPr marL="3978275" indent="-236538" eaLnBrk="0" fontAlgn="base" hangingPunct="0">
              <a:spcBef>
                <a:spcPct val="0"/>
              </a:spcBef>
              <a:spcAft>
                <a:spcPct val="0"/>
              </a:spcAft>
              <a:defRPr sz="2400">
                <a:solidFill>
                  <a:schemeClr val="tx1"/>
                </a:solidFill>
                <a:latin typeface="Times New Roman" panose="02020603050405020304" pitchFamily="18" charset="0"/>
              </a:defRPr>
            </a:lvl9pPr>
          </a:lstStyle>
          <a:p>
            <a:fld id="{6CF8996F-ABE0-43F9-9EAF-8990FBBEB4FD}" type="slidenum">
              <a:rPr lang="en-US" altLang="en-US" sz="1300" smtClean="0">
                <a:latin typeface="Calibri" panose="020F0502020204030204" pitchFamily="34" charset="0"/>
              </a:rPr>
              <a:pPr/>
              <a:t>4</a:t>
            </a:fld>
            <a:endParaRPr lang="en-US" altLang="en-US" sz="1300">
              <a:latin typeface="Calibri" panose="020F0502020204030204" pitchFamily="34" charset="0"/>
            </a:endParaRPr>
          </a:p>
        </p:txBody>
      </p:sp>
      <p:sp>
        <p:nvSpPr>
          <p:cNvPr id="45059" name="Rectangle 2">
            <a:extLst>
              <a:ext uri="{FF2B5EF4-FFF2-40B4-BE49-F238E27FC236}">
                <a16:creationId xmlns:a16="http://schemas.microsoft.com/office/drawing/2014/main" id="{8D7F5E8A-A14C-49AC-8872-2B5D0D8320E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a:extLst>
              <a:ext uri="{FF2B5EF4-FFF2-40B4-BE49-F238E27FC236}">
                <a16:creationId xmlns:a16="http://schemas.microsoft.com/office/drawing/2014/main" id="{0C8FC343-0804-4773-9075-0D9C8505D54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27321818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364BBB69-E6C1-7649-AA51-E8B5779A4130}"/>
              </a:ext>
            </a:extLst>
          </p:cNvPr>
          <p:cNvSpPr>
            <a:spLocks noGrp="1" noRot="1" noChangeAspect="1" noTextEdit="1"/>
          </p:cNvSpPr>
          <p:nvPr>
            <p:ph type="sldImg"/>
          </p:nvPr>
        </p:nvSpPr>
        <p:spPr>
          <a:ln/>
        </p:spPr>
      </p:sp>
      <p:sp>
        <p:nvSpPr>
          <p:cNvPr id="39939" name="Notes Placeholder 2">
            <a:extLst>
              <a:ext uri="{FF2B5EF4-FFF2-40B4-BE49-F238E27FC236}">
                <a16:creationId xmlns:a16="http://schemas.microsoft.com/office/drawing/2014/main" id="{F316E9CA-D119-434A-9282-A1144FBDE13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Arial" panose="020B0604020202020204" pitchFamily="34" charset="0"/>
              <a:cs typeface="Arial" panose="020B0604020202020204" pitchFamily="34" charset="0"/>
            </a:endParaRPr>
          </a:p>
        </p:txBody>
      </p:sp>
      <p:sp>
        <p:nvSpPr>
          <p:cNvPr id="39940" name="Slide Number Placeholder 3">
            <a:extLst>
              <a:ext uri="{FF2B5EF4-FFF2-40B4-BE49-F238E27FC236}">
                <a16:creationId xmlns:a16="http://schemas.microsoft.com/office/drawing/2014/main" id="{29076970-7535-2147-A9C1-766AECD813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9CF2CF7-8E81-7B47-B641-7A989169119D}" type="slidenum">
              <a:rPr lang="en-GB" altLang="en-US" smtClean="0"/>
              <a:pPr/>
              <a:t>46</a:t>
            </a:fld>
            <a:endParaRPr lang="en-GB" altLang="en-US"/>
          </a:p>
        </p:txBody>
      </p:sp>
    </p:spTree>
    <p:extLst>
      <p:ext uri="{BB962C8B-B14F-4D97-AF65-F5344CB8AC3E}">
        <p14:creationId xmlns:p14="http://schemas.microsoft.com/office/powerpoint/2010/main" val="3825061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86D81CCB-D9AD-AB45-8151-0DBF8CDC18BC}"/>
              </a:ext>
            </a:extLst>
          </p:cNvPr>
          <p:cNvSpPr>
            <a:spLocks noGrp="1" noRot="1" noChangeAspect="1" noTextEdit="1"/>
          </p:cNvSpPr>
          <p:nvPr>
            <p:ph type="sldImg"/>
          </p:nvPr>
        </p:nvSpPr>
        <p:spPr>
          <a:ln/>
        </p:spPr>
      </p:sp>
      <p:sp>
        <p:nvSpPr>
          <p:cNvPr id="41987" name="Notes Placeholder 2">
            <a:extLst>
              <a:ext uri="{FF2B5EF4-FFF2-40B4-BE49-F238E27FC236}">
                <a16:creationId xmlns:a16="http://schemas.microsoft.com/office/drawing/2014/main" id="{49FB244D-7D46-FC4D-BDAC-E8B3BCDA3E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Arial" panose="020B0604020202020204" pitchFamily="34" charset="0"/>
              <a:cs typeface="Arial" panose="020B0604020202020204" pitchFamily="34" charset="0"/>
            </a:endParaRPr>
          </a:p>
        </p:txBody>
      </p:sp>
      <p:sp>
        <p:nvSpPr>
          <p:cNvPr id="41988" name="Slide Number Placeholder 3">
            <a:extLst>
              <a:ext uri="{FF2B5EF4-FFF2-40B4-BE49-F238E27FC236}">
                <a16:creationId xmlns:a16="http://schemas.microsoft.com/office/drawing/2014/main" id="{6568EFF6-6920-2542-B954-F92FD8319EC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9958DF3-47F9-6842-BFB7-E3F4C2F30F97}" type="slidenum">
              <a:rPr lang="en-GB" altLang="en-US" smtClean="0"/>
              <a:pPr/>
              <a:t>47</a:t>
            </a:fld>
            <a:endParaRPr lang="en-GB" altLang="en-US"/>
          </a:p>
        </p:txBody>
      </p:sp>
    </p:spTree>
    <p:extLst>
      <p:ext uri="{BB962C8B-B14F-4D97-AF65-F5344CB8AC3E}">
        <p14:creationId xmlns:p14="http://schemas.microsoft.com/office/powerpoint/2010/main" val="439820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charset="0"/>
              </a:defRPr>
            </a:lvl1pPr>
            <a:lvl2pPr marL="742950" indent="-285750" eaLnBrk="0" hangingPunct="0">
              <a:spcBef>
                <a:spcPct val="30000"/>
              </a:spcBef>
              <a:defRPr sz="1200">
                <a:solidFill>
                  <a:schemeClr val="tx1"/>
                </a:solidFill>
                <a:latin typeface="Calibri" charset="0"/>
              </a:defRPr>
            </a:lvl2pPr>
            <a:lvl3pPr marL="1143000" indent="-228600" eaLnBrk="0" hangingPunct="0">
              <a:spcBef>
                <a:spcPct val="30000"/>
              </a:spcBef>
              <a:defRPr sz="1200">
                <a:solidFill>
                  <a:schemeClr val="tx1"/>
                </a:solidFill>
                <a:latin typeface="Calibri" charset="0"/>
              </a:defRPr>
            </a:lvl3pPr>
            <a:lvl4pPr marL="1600200" indent="-228600" eaLnBrk="0" hangingPunct="0">
              <a:spcBef>
                <a:spcPct val="30000"/>
              </a:spcBef>
              <a:defRPr sz="1200">
                <a:solidFill>
                  <a:schemeClr val="tx1"/>
                </a:solidFill>
                <a:latin typeface="Calibri" charset="0"/>
              </a:defRPr>
            </a:lvl4pPr>
            <a:lvl5pPr marL="2057400" indent="-228600" eaLnBrk="0" hangingPunct="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eaLnBrk="1" hangingPunct="1">
              <a:spcBef>
                <a:spcPct val="0"/>
              </a:spcBef>
            </a:pPr>
            <a:fld id="{103D75EA-0AB1-504D-9524-A98F21497BBF}" type="slidenum">
              <a:rPr lang="en-GB" altLang="en-US">
                <a:latin typeface="Arial" charset="0"/>
              </a:rPr>
              <a:pPr eaLnBrk="1" hangingPunct="1">
                <a:spcBef>
                  <a:spcPct val="0"/>
                </a:spcBef>
              </a:pPr>
              <a:t>49</a:t>
            </a:fld>
            <a:endParaRPr lang="en-GB" altLang="en-US">
              <a:latin typeface="Arial" charset="0"/>
            </a:endParaRPr>
          </a:p>
        </p:txBody>
      </p:sp>
    </p:spTree>
    <p:extLst>
      <p:ext uri="{BB962C8B-B14F-4D97-AF65-F5344CB8AC3E}">
        <p14:creationId xmlns:p14="http://schemas.microsoft.com/office/powerpoint/2010/main" val="3810215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charset="0"/>
              </a:defRPr>
            </a:lvl1pPr>
            <a:lvl2pPr marL="742950" indent="-285750" eaLnBrk="0" hangingPunct="0">
              <a:spcBef>
                <a:spcPct val="30000"/>
              </a:spcBef>
              <a:defRPr sz="1200">
                <a:solidFill>
                  <a:schemeClr val="tx1"/>
                </a:solidFill>
                <a:latin typeface="Calibri" charset="0"/>
              </a:defRPr>
            </a:lvl2pPr>
            <a:lvl3pPr marL="1143000" indent="-228600" eaLnBrk="0" hangingPunct="0">
              <a:spcBef>
                <a:spcPct val="30000"/>
              </a:spcBef>
              <a:defRPr sz="1200">
                <a:solidFill>
                  <a:schemeClr val="tx1"/>
                </a:solidFill>
                <a:latin typeface="Calibri" charset="0"/>
              </a:defRPr>
            </a:lvl3pPr>
            <a:lvl4pPr marL="1600200" indent="-228600" eaLnBrk="0" hangingPunct="0">
              <a:spcBef>
                <a:spcPct val="30000"/>
              </a:spcBef>
              <a:defRPr sz="1200">
                <a:solidFill>
                  <a:schemeClr val="tx1"/>
                </a:solidFill>
                <a:latin typeface="Calibri" charset="0"/>
              </a:defRPr>
            </a:lvl4pPr>
            <a:lvl5pPr marL="2057400" indent="-228600" eaLnBrk="0" hangingPunct="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eaLnBrk="1" hangingPunct="1">
              <a:spcBef>
                <a:spcPct val="0"/>
              </a:spcBef>
            </a:pPr>
            <a:fld id="{09321D8C-35EC-D54C-8900-3B20C3EB832A}" type="slidenum">
              <a:rPr lang="en-GB" altLang="en-US">
                <a:latin typeface="Arial" charset="0"/>
              </a:rPr>
              <a:pPr eaLnBrk="1" hangingPunct="1">
                <a:spcBef>
                  <a:spcPct val="0"/>
                </a:spcBef>
              </a:pPr>
              <a:t>50</a:t>
            </a:fld>
            <a:endParaRPr lang="en-GB" altLang="en-US">
              <a:latin typeface="Arial" charset="0"/>
            </a:endParaRPr>
          </a:p>
        </p:txBody>
      </p:sp>
    </p:spTree>
    <p:extLst>
      <p:ext uri="{BB962C8B-B14F-4D97-AF65-F5344CB8AC3E}">
        <p14:creationId xmlns:p14="http://schemas.microsoft.com/office/powerpoint/2010/main" val="4084595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69BF1A08-6275-0340-BF08-A10211A5391A}"/>
              </a:ext>
            </a:extLst>
          </p:cNvPr>
          <p:cNvSpPr>
            <a:spLocks noGrp="1" noRot="1" noChangeAspect="1" noTextEdit="1"/>
          </p:cNvSpPr>
          <p:nvPr>
            <p:ph type="sldImg"/>
          </p:nvPr>
        </p:nvSpPr>
        <p:spPr>
          <a:ln/>
        </p:spPr>
      </p:sp>
      <p:sp>
        <p:nvSpPr>
          <p:cNvPr id="44035" name="Notes Placeholder 2">
            <a:extLst>
              <a:ext uri="{FF2B5EF4-FFF2-40B4-BE49-F238E27FC236}">
                <a16:creationId xmlns:a16="http://schemas.microsoft.com/office/drawing/2014/main" id="{2BA4774E-FE53-CF44-A735-7CABE29A52C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Arial" panose="020B0604020202020204" pitchFamily="34" charset="0"/>
              <a:cs typeface="Arial" panose="020B0604020202020204" pitchFamily="34" charset="0"/>
            </a:endParaRPr>
          </a:p>
        </p:txBody>
      </p:sp>
      <p:sp>
        <p:nvSpPr>
          <p:cNvPr id="44036" name="Slide Number Placeholder 3">
            <a:extLst>
              <a:ext uri="{FF2B5EF4-FFF2-40B4-BE49-F238E27FC236}">
                <a16:creationId xmlns:a16="http://schemas.microsoft.com/office/drawing/2014/main" id="{AF8B7951-CD6A-2E41-BD66-B46DCAE462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A404FC8-1CD2-DD4B-92DA-C7CC445E04B0}" type="slidenum">
              <a:rPr lang="en-GB" altLang="en-US" smtClean="0"/>
              <a:pPr/>
              <a:t>52</a:t>
            </a:fld>
            <a:endParaRPr lang="en-GB" altLang="en-US"/>
          </a:p>
        </p:txBody>
      </p:sp>
    </p:spTree>
    <p:extLst>
      <p:ext uri="{BB962C8B-B14F-4D97-AF65-F5344CB8AC3E}">
        <p14:creationId xmlns:p14="http://schemas.microsoft.com/office/powerpoint/2010/main" val="2049528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184E319C-E73A-134D-8226-6A40079E5D62}"/>
              </a:ext>
            </a:extLst>
          </p:cNvPr>
          <p:cNvSpPr>
            <a:spLocks noGrp="1" noRot="1" noChangeAspect="1" noTextEdit="1"/>
          </p:cNvSpPr>
          <p:nvPr>
            <p:ph type="sldImg"/>
          </p:nvPr>
        </p:nvSpPr>
        <p:spPr>
          <a:ln/>
        </p:spPr>
      </p:sp>
      <p:sp>
        <p:nvSpPr>
          <p:cNvPr id="46083" name="Notes Placeholder 2">
            <a:extLst>
              <a:ext uri="{FF2B5EF4-FFF2-40B4-BE49-F238E27FC236}">
                <a16:creationId xmlns:a16="http://schemas.microsoft.com/office/drawing/2014/main" id="{262BBE6B-D1B3-CD4A-884F-F8CC080017E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Arial" panose="020B0604020202020204" pitchFamily="34" charset="0"/>
              <a:cs typeface="Arial" panose="020B0604020202020204" pitchFamily="34" charset="0"/>
            </a:endParaRPr>
          </a:p>
        </p:txBody>
      </p:sp>
      <p:sp>
        <p:nvSpPr>
          <p:cNvPr id="46084" name="Slide Number Placeholder 3">
            <a:extLst>
              <a:ext uri="{FF2B5EF4-FFF2-40B4-BE49-F238E27FC236}">
                <a16:creationId xmlns:a16="http://schemas.microsoft.com/office/drawing/2014/main" id="{D3BA060A-D031-F541-A918-49462D1D631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7E76E27-2EB1-E644-AF56-85765069F44F}" type="slidenum">
              <a:rPr lang="en-GB" altLang="en-US" smtClean="0"/>
              <a:pPr/>
              <a:t>53</a:t>
            </a:fld>
            <a:endParaRPr lang="en-GB" altLang="en-US"/>
          </a:p>
        </p:txBody>
      </p:sp>
    </p:spTree>
    <p:extLst>
      <p:ext uri="{BB962C8B-B14F-4D97-AF65-F5344CB8AC3E}">
        <p14:creationId xmlns:p14="http://schemas.microsoft.com/office/powerpoint/2010/main" val="2199277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a:p>
            <a:r>
              <a:rPr lang="en-GB" sz="1200" b="0" i="0" u="none" strike="noStrike" kern="1200" dirty="0">
                <a:solidFill>
                  <a:schemeClr val="tx1"/>
                </a:solidFill>
                <a:effectLst/>
                <a:latin typeface="+mn-lt"/>
                <a:ea typeface="+mn-ea"/>
                <a:cs typeface="+mn-cs"/>
              </a:rPr>
              <a:t>Competence’ gives the feeling of something ‘full’, full of the capacity to deal with the issue at hand, whereas the term ‘capability’ gives the positive feeling of ‘some space still being left’ that can be utilised to achieve the goal of any activity’</a:t>
            </a:r>
          </a:p>
          <a:p>
            <a:endParaRPr lang="en-GB" altLang="en-US"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resources </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competence can be defined as “</a:t>
            </a:r>
            <a:r>
              <a:rPr lang="en-GB" sz="1200" b="1" i="1" u="none" strike="noStrike" kern="1200" dirty="0">
                <a:solidFill>
                  <a:schemeClr val="tx1"/>
                </a:solidFill>
                <a:effectLst/>
                <a:latin typeface="+mn-lt"/>
                <a:ea typeface="+mn-ea"/>
                <a:cs typeface="+mn-cs"/>
              </a:rPr>
              <a:t>a firm’s capacity to deploy its resources using processes to affect a desired </a:t>
            </a:r>
            <a:r>
              <a:rPr lang="en-GB" sz="1200" b="1" i="1" u="none" strike="noStrike" kern="1200" dirty="0" err="1">
                <a:solidFill>
                  <a:schemeClr val="tx1"/>
                </a:solidFill>
                <a:effectLst/>
                <a:latin typeface="+mn-lt"/>
                <a:ea typeface="+mn-ea"/>
                <a:cs typeface="+mn-cs"/>
              </a:rPr>
              <a:t>end.</a:t>
            </a:r>
            <a:r>
              <a:rPr lang="en-GB" sz="1200" b="0" i="0" u="none" strike="noStrike" kern="1200" dirty="0" err="1">
                <a:solidFill>
                  <a:schemeClr val="tx1"/>
                </a:solidFill>
                <a:effectLst/>
                <a:latin typeface="+mn-lt"/>
                <a:ea typeface="+mn-ea"/>
                <a:cs typeface="+mn-cs"/>
              </a:rPr>
              <a:t>”as</a:t>
            </a:r>
            <a:r>
              <a:rPr lang="en-GB" sz="1200" b="0" i="0" u="none" strike="noStrike" kern="1200" dirty="0">
                <a:solidFill>
                  <a:schemeClr val="tx1"/>
                </a:solidFill>
                <a:effectLst/>
                <a:latin typeface="+mn-lt"/>
                <a:ea typeface="+mn-ea"/>
                <a:cs typeface="+mn-cs"/>
              </a:rPr>
              <a:t> “</a:t>
            </a:r>
            <a:r>
              <a:rPr lang="en-GB" sz="1200" b="1" i="1" u="none" strike="noStrike" kern="1200" dirty="0">
                <a:solidFill>
                  <a:schemeClr val="tx1"/>
                </a:solidFill>
                <a:effectLst/>
                <a:latin typeface="+mn-lt"/>
                <a:ea typeface="+mn-ea"/>
                <a:cs typeface="+mn-cs"/>
              </a:rPr>
              <a:t>the tangible and intangible assets of a firm which can be drawn upon by the firm when required to achieve its objectives</a:t>
            </a:r>
            <a:r>
              <a:rPr lang="en-GB" sz="1200" b="0" i="0" u="none" strike="noStrike" kern="1200" dirty="0">
                <a:solidFill>
                  <a:schemeClr val="tx1"/>
                </a:solidFill>
                <a:effectLst/>
                <a:latin typeface="+mn-lt"/>
                <a:ea typeface="+mn-ea"/>
                <a:cs typeface="+mn-cs"/>
              </a:rPr>
              <a:t>”.</a:t>
            </a:r>
          </a:p>
          <a:p>
            <a:endParaRPr lang="en-GB" altLang="en-US"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capability can be defined as “</a:t>
            </a:r>
            <a:r>
              <a:rPr lang="en-GB" sz="1200" b="1" i="1" u="none" strike="noStrike" kern="1200" dirty="0">
                <a:solidFill>
                  <a:schemeClr val="tx1"/>
                </a:solidFill>
                <a:effectLst/>
                <a:latin typeface="+mn-lt"/>
                <a:ea typeface="+mn-ea"/>
                <a:cs typeface="+mn-cs"/>
              </a:rPr>
              <a:t>the use and application of its competencies to accomplish its organizational goals.</a:t>
            </a:r>
            <a:r>
              <a:rPr lang="en-GB" sz="1200" b="0" i="0" u="none" strike="noStrike" kern="1200" dirty="0">
                <a:solidFill>
                  <a:schemeClr val="tx1"/>
                </a:solidFill>
                <a:effectLst/>
                <a:latin typeface="+mn-lt"/>
                <a:ea typeface="+mn-ea"/>
                <a:cs typeface="+mn-cs"/>
              </a:rPr>
              <a:t>”</a:t>
            </a:r>
            <a:endParaRPr lang="en-GB" altLang="en-US" dirty="0"/>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charset="0"/>
              </a:defRPr>
            </a:lvl1pPr>
            <a:lvl2pPr marL="742950" indent="-285750" eaLnBrk="0" hangingPunct="0">
              <a:spcBef>
                <a:spcPct val="30000"/>
              </a:spcBef>
              <a:defRPr sz="1200">
                <a:solidFill>
                  <a:schemeClr val="tx1"/>
                </a:solidFill>
                <a:latin typeface="Calibri" charset="0"/>
              </a:defRPr>
            </a:lvl2pPr>
            <a:lvl3pPr marL="1143000" indent="-228600" eaLnBrk="0" hangingPunct="0">
              <a:spcBef>
                <a:spcPct val="30000"/>
              </a:spcBef>
              <a:defRPr sz="1200">
                <a:solidFill>
                  <a:schemeClr val="tx1"/>
                </a:solidFill>
                <a:latin typeface="Calibri" charset="0"/>
              </a:defRPr>
            </a:lvl3pPr>
            <a:lvl4pPr marL="1600200" indent="-228600" eaLnBrk="0" hangingPunct="0">
              <a:spcBef>
                <a:spcPct val="30000"/>
              </a:spcBef>
              <a:defRPr sz="1200">
                <a:solidFill>
                  <a:schemeClr val="tx1"/>
                </a:solidFill>
                <a:latin typeface="Calibri" charset="0"/>
              </a:defRPr>
            </a:lvl4pPr>
            <a:lvl5pPr marL="2057400" indent="-228600" eaLnBrk="0" hangingPunct="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eaLnBrk="1" hangingPunct="1">
              <a:spcBef>
                <a:spcPct val="0"/>
              </a:spcBef>
            </a:pPr>
            <a:fld id="{D1EAB6A0-BF7A-9D4A-9B20-7C91F42E8565}" type="slidenum">
              <a:rPr lang="en-GB" altLang="en-US">
                <a:latin typeface="Arial" charset="0"/>
              </a:rPr>
              <a:pPr eaLnBrk="1" hangingPunct="1">
                <a:spcBef>
                  <a:spcPct val="0"/>
                </a:spcBef>
              </a:pPr>
              <a:t>54</a:t>
            </a:fld>
            <a:endParaRPr lang="en-GB" altLang="en-US">
              <a:latin typeface="Arial" charset="0"/>
            </a:endParaRPr>
          </a:p>
        </p:txBody>
      </p:sp>
    </p:spTree>
    <p:extLst>
      <p:ext uri="{BB962C8B-B14F-4D97-AF65-F5344CB8AC3E}">
        <p14:creationId xmlns:p14="http://schemas.microsoft.com/office/powerpoint/2010/main" val="3431044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charset="0"/>
              </a:defRPr>
            </a:lvl1pPr>
            <a:lvl2pPr marL="742950" indent="-285750" eaLnBrk="0" hangingPunct="0">
              <a:spcBef>
                <a:spcPct val="30000"/>
              </a:spcBef>
              <a:defRPr sz="1200">
                <a:solidFill>
                  <a:schemeClr val="tx1"/>
                </a:solidFill>
                <a:latin typeface="Calibri" charset="0"/>
              </a:defRPr>
            </a:lvl2pPr>
            <a:lvl3pPr marL="1143000" indent="-228600" eaLnBrk="0" hangingPunct="0">
              <a:spcBef>
                <a:spcPct val="30000"/>
              </a:spcBef>
              <a:defRPr sz="1200">
                <a:solidFill>
                  <a:schemeClr val="tx1"/>
                </a:solidFill>
                <a:latin typeface="Calibri" charset="0"/>
              </a:defRPr>
            </a:lvl3pPr>
            <a:lvl4pPr marL="1600200" indent="-228600" eaLnBrk="0" hangingPunct="0">
              <a:spcBef>
                <a:spcPct val="30000"/>
              </a:spcBef>
              <a:defRPr sz="1200">
                <a:solidFill>
                  <a:schemeClr val="tx1"/>
                </a:solidFill>
                <a:latin typeface="Calibri" charset="0"/>
              </a:defRPr>
            </a:lvl4pPr>
            <a:lvl5pPr marL="2057400" indent="-228600" eaLnBrk="0" hangingPunct="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eaLnBrk="1" hangingPunct="1">
              <a:spcBef>
                <a:spcPct val="0"/>
              </a:spcBef>
            </a:pPr>
            <a:fld id="{A76D3F0A-59C1-E143-90BC-5183F3C132CE}" type="slidenum">
              <a:rPr lang="en-GB" altLang="en-US">
                <a:latin typeface="Arial" charset="0"/>
              </a:rPr>
              <a:pPr eaLnBrk="1" hangingPunct="1">
                <a:spcBef>
                  <a:spcPct val="0"/>
                </a:spcBef>
              </a:pPr>
              <a:t>55</a:t>
            </a:fld>
            <a:endParaRPr lang="en-GB" altLang="en-US">
              <a:latin typeface="Arial" charset="0"/>
            </a:endParaRPr>
          </a:p>
        </p:txBody>
      </p:sp>
    </p:spTree>
    <p:extLst>
      <p:ext uri="{BB962C8B-B14F-4D97-AF65-F5344CB8AC3E}">
        <p14:creationId xmlns:p14="http://schemas.microsoft.com/office/powerpoint/2010/main" val="3429069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charset="0"/>
              </a:defRPr>
            </a:lvl1pPr>
            <a:lvl2pPr marL="742950" indent="-285750" eaLnBrk="0" hangingPunct="0">
              <a:spcBef>
                <a:spcPct val="30000"/>
              </a:spcBef>
              <a:defRPr sz="1200">
                <a:solidFill>
                  <a:schemeClr val="tx1"/>
                </a:solidFill>
                <a:latin typeface="Calibri" charset="0"/>
              </a:defRPr>
            </a:lvl2pPr>
            <a:lvl3pPr marL="1143000" indent="-228600" eaLnBrk="0" hangingPunct="0">
              <a:spcBef>
                <a:spcPct val="30000"/>
              </a:spcBef>
              <a:defRPr sz="1200">
                <a:solidFill>
                  <a:schemeClr val="tx1"/>
                </a:solidFill>
                <a:latin typeface="Calibri" charset="0"/>
              </a:defRPr>
            </a:lvl3pPr>
            <a:lvl4pPr marL="1600200" indent="-228600" eaLnBrk="0" hangingPunct="0">
              <a:spcBef>
                <a:spcPct val="30000"/>
              </a:spcBef>
              <a:defRPr sz="1200">
                <a:solidFill>
                  <a:schemeClr val="tx1"/>
                </a:solidFill>
                <a:latin typeface="Calibri" charset="0"/>
              </a:defRPr>
            </a:lvl4pPr>
            <a:lvl5pPr marL="2057400" indent="-228600" eaLnBrk="0" hangingPunct="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eaLnBrk="1" hangingPunct="1">
              <a:spcBef>
                <a:spcPct val="0"/>
              </a:spcBef>
            </a:pPr>
            <a:fld id="{A76D3F0A-59C1-E143-90BC-5183F3C132CE}" type="slidenum">
              <a:rPr lang="en-GB" altLang="en-US">
                <a:latin typeface="Arial" charset="0"/>
              </a:rPr>
              <a:pPr eaLnBrk="1" hangingPunct="1">
                <a:spcBef>
                  <a:spcPct val="0"/>
                </a:spcBef>
              </a:pPr>
              <a:t>56</a:t>
            </a:fld>
            <a:endParaRPr lang="en-GB" altLang="en-US">
              <a:latin typeface="Arial" charset="0"/>
            </a:endParaRPr>
          </a:p>
        </p:txBody>
      </p:sp>
    </p:spTree>
    <p:extLst>
      <p:ext uri="{BB962C8B-B14F-4D97-AF65-F5344CB8AC3E}">
        <p14:creationId xmlns:p14="http://schemas.microsoft.com/office/powerpoint/2010/main" val="1427657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charset="0"/>
              </a:defRPr>
            </a:lvl1pPr>
            <a:lvl2pPr marL="742950" indent="-285750" eaLnBrk="0" hangingPunct="0">
              <a:spcBef>
                <a:spcPct val="30000"/>
              </a:spcBef>
              <a:defRPr sz="1200">
                <a:solidFill>
                  <a:schemeClr val="tx1"/>
                </a:solidFill>
                <a:latin typeface="Calibri" charset="0"/>
              </a:defRPr>
            </a:lvl2pPr>
            <a:lvl3pPr marL="1143000" indent="-228600" eaLnBrk="0" hangingPunct="0">
              <a:spcBef>
                <a:spcPct val="30000"/>
              </a:spcBef>
              <a:defRPr sz="1200">
                <a:solidFill>
                  <a:schemeClr val="tx1"/>
                </a:solidFill>
                <a:latin typeface="Calibri" charset="0"/>
              </a:defRPr>
            </a:lvl3pPr>
            <a:lvl4pPr marL="1600200" indent="-228600" eaLnBrk="0" hangingPunct="0">
              <a:spcBef>
                <a:spcPct val="30000"/>
              </a:spcBef>
              <a:defRPr sz="1200">
                <a:solidFill>
                  <a:schemeClr val="tx1"/>
                </a:solidFill>
                <a:latin typeface="Calibri" charset="0"/>
              </a:defRPr>
            </a:lvl4pPr>
            <a:lvl5pPr marL="2057400" indent="-228600" eaLnBrk="0" hangingPunct="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eaLnBrk="1" hangingPunct="1">
              <a:spcBef>
                <a:spcPct val="0"/>
              </a:spcBef>
            </a:pPr>
            <a:fld id="{B4DE2F9C-8DD1-594F-92D0-4CA8443C0782}" type="slidenum">
              <a:rPr lang="en-GB" altLang="en-US">
                <a:latin typeface="Arial" charset="0"/>
              </a:rPr>
              <a:pPr eaLnBrk="1" hangingPunct="1">
                <a:spcBef>
                  <a:spcPct val="0"/>
                </a:spcBef>
              </a:pPr>
              <a:t>57</a:t>
            </a:fld>
            <a:endParaRPr lang="en-GB" altLang="en-US">
              <a:latin typeface="Arial" charset="0"/>
            </a:endParaRPr>
          </a:p>
        </p:txBody>
      </p:sp>
    </p:spTree>
    <p:extLst>
      <p:ext uri="{BB962C8B-B14F-4D97-AF65-F5344CB8AC3E}">
        <p14:creationId xmlns:p14="http://schemas.microsoft.com/office/powerpoint/2010/main" val="557222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47F66F-C40D-2A44-8C6F-7EB39F6788D1}" type="slidenum">
              <a:rPr lang="en-US" smtClean="0"/>
              <a:t>6</a:t>
            </a:fld>
            <a:endParaRPr lang="en-US"/>
          </a:p>
        </p:txBody>
      </p:sp>
    </p:spTree>
    <p:extLst>
      <p:ext uri="{BB962C8B-B14F-4D97-AF65-F5344CB8AC3E}">
        <p14:creationId xmlns:p14="http://schemas.microsoft.com/office/powerpoint/2010/main" val="4834376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charset="0"/>
              </a:defRPr>
            </a:lvl1pPr>
            <a:lvl2pPr marL="742950" indent="-285750" eaLnBrk="0" hangingPunct="0">
              <a:spcBef>
                <a:spcPct val="30000"/>
              </a:spcBef>
              <a:defRPr sz="1200">
                <a:solidFill>
                  <a:schemeClr val="tx1"/>
                </a:solidFill>
                <a:latin typeface="Calibri" charset="0"/>
              </a:defRPr>
            </a:lvl2pPr>
            <a:lvl3pPr marL="1143000" indent="-228600" eaLnBrk="0" hangingPunct="0">
              <a:spcBef>
                <a:spcPct val="30000"/>
              </a:spcBef>
              <a:defRPr sz="1200">
                <a:solidFill>
                  <a:schemeClr val="tx1"/>
                </a:solidFill>
                <a:latin typeface="Calibri" charset="0"/>
              </a:defRPr>
            </a:lvl3pPr>
            <a:lvl4pPr marL="1600200" indent="-228600" eaLnBrk="0" hangingPunct="0">
              <a:spcBef>
                <a:spcPct val="30000"/>
              </a:spcBef>
              <a:defRPr sz="1200">
                <a:solidFill>
                  <a:schemeClr val="tx1"/>
                </a:solidFill>
                <a:latin typeface="Calibri" charset="0"/>
              </a:defRPr>
            </a:lvl4pPr>
            <a:lvl5pPr marL="2057400" indent="-228600" eaLnBrk="0" hangingPunct="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eaLnBrk="1" hangingPunct="1">
              <a:spcBef>
                <a:spcPct val="0"/>
              </a:spcBef>
            </a:pPr>
            <a:fld id="{B4DE2F9C-8DD1-594F-92D0-4CA8443C0782}" type="slidenum">
              <a:rPr lang="en-GB" altLang="en-US">
                <a:latin typeface="Arial" charset="0"/>
              </a:rPr>
              <a:pPr eaLnBrk="1" hangingPunct="1">
                <a:spcBef>
                  <a:spcPct val="0"/>
                </a:spcBef>
              </a:pPr>
              <a:t>58</a:t>
            </a:fld>
            <a:endParaRPr lang="en-GB" altLang="en-US">
              <a:latin typeface="Arial" charset="0"/>
            </a:endParaRPr>
          </a:p>
        </p:txBody>
      </p:sp>
    </p:spTree>
    <p:extLst>
      <p:ext uri="{BB962C8B-B14F-4D97-AF65-F5344CB8AC3E}">
        <p14:creationId xmlns:p14="http://schemas.microsoft.com/office/powerpoint/2010/main" val="698416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charset="0"/>
              </a:defRPr>
            </a:lvl1pPr>
            <a:lvl2pPr marL="742950" indent="-285750" eaLnBrk="0" hangingPunct="0">
              <a:spcBef>
                <a:spcPct val="30000"/>
              </a:spcBef>
              <a:defRPr sz="1200">
                <a:solidFill>
                  <a:schemeClr val="tx1"/>
                </a:solidFill>
                <a:latin typeface="Calibri" charset="0"/>
              </a:defRPr>
            </a:lvl2pPr>
            <a:lvl3pPr marL="1143000" indent="-228600" eaLnBrk="0" hangingPunct="0">
              <a:spcBef>
                <a:spcPct val="30000"/>
              </a:spcBef>
              <a:defRPr sz="1200">
                <a:solidFill>
                  <a:schemeClr val="tx1"/>
                </a:solidFill>
                <a:latin typeface="Calibri" charset="0"/>
              </a:defRPr>
            </a:lvl3pPr>
            <a:lvl4pPr marL="1600200" indent="-228600" eaLnBrk="0" hangingPunct="0">
              <a:spcBef>
                <a:spcPct val="30000"/>
              </a:spcBef>
              <a:defRPr sz="1200">
                <a:solidFill>
                  <a:schemeClr val="tx1"/>
                </a:solidFill>
                <a:latin typeface="Calibri" charset="0"/>
              </a:defRPr>
            </a:lvl4pPr>
            <a:lvl5pPr marL="2057400" indent="-228600" eaLnBrk="0" hangingPunct="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eaLnBrk="1" hangingPunct="1">
              <a:spcBef>
                <a:spcPct val="0"/>
              </a:spcBef>
            </a:pPr>
            <a:fld id="{8A892241-8C79-384A-9942-804669CF8EE4}" type="slidenum">
              <a:rPr lang="en-GB" altLang="en-US">
                <a:latin typeface="Arial" charset="0"/>
              </a:rPr>
              <a:pPr eaLnBrk="1" hangingPunct="1">
                <a:spcBef>
                  <a:spcPct val="0"/>
                </a:spcBef>
              </a:pPr>
              <a:t>59</a:t>
            </a:fld>
            <a:endParaRPr lang="en-GB" altLang="en-US">
              <a:latin typeface="Arial" charset="0"/>
            </a:endParaRPr>
          </a:p>
        </p:txBody>
      </p:sp>
    </p:spTree>
    <p:extLst>
      <p:ext uri="{BB962C8B-B14F-4D97-AF65-F5344CB8AC3E}">
        <p14:creationId xmlns:p14="http://schemas.microsoft.com/office/powerpoint/2010/main" val="31618465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528DC66F-C377-7D4A-9A5F-84710527292E}"/>
              </a:ext>
            </a:extLst>
          </p:cNvPr>
          <p:cNvSpPr>
            <a:spLocks noGrp="1" noRot="1" noChangeAspect="1" noTextEdit="1"/>
          </p:cNvSpPr>
          <p:nvPr>
            <p:ph type="sldImg"/>
          </p:nvPr>
        </p:nvSpPr>
        <p:spPr>
          <a:ln/>
        </p:spPr>
      </p:sp>
      <p:sp>
        <p:nvSpPr>
          <p:cNvPr id="53251" name="Notes Placeholder 2">
            <a:extLst>
              <a:ext uri="{FF2B5EF4-FFF2-40B4-BE49-F238E27FC236}">
                <a16:creationId xmlns:a16="http://schemas.microsoft.com/office/drawing/2014/main" id="{D23FEF29-0496-DA42-A384-EAEEDE143A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solidFill>
                  <a:srgbClr val="000000"/>
                </a:solidFill>
                <a:latin typeface="Calibri" panose="020F0502020204030204" pitchFamily="34" charset="0"/>
                <a:cs typeface="Arial" panose="020B0604020202020204" pitchFamily="34" charset="0"/>
              </a:rPr>
              <a:t>Differentiation</a:t>
            </a:r>
          </a:p>
          <a:p>
            <a:r>
              <a:rPr lang="en-US" altLang="en-US">
                <a:latin typeface="Calibri" panose="020F0502020204030204" pitchFamily="34" charset="0"/>
                <a:cs typeface="Arial" panose="020B0604020202020204" pitchFamily="34" charset="0"/>
              </a:rPr>
              <a:t>Provide something unique that is valuable to customers, value created exceeds the cost of the differentiation? </a:t>
            </a:r>
          </a:p>
          <a:p>
            <a:endParaRPr lang="en-US" altLang="en-US">
              <a:latin typeface="Calibri" panose="020F0502020204030204" pitchFamily="34" charset="0"/>
              <a:cs typeface="Arial" panose="020B0604020202020204" pitchFamily="34" charset="0"/>
            </a:endParaRPr>
          </a:p>
          <a:p>
            <a:r>
              <a:rPr lang="en-US" altLang="en-US">
                <a:latin typeface="Calibri" panose="020F0502020204030204" pitchFamily="34" charset="0"/>
                <a:cs typeface="Arial" panose="020B0604020202020204" pitchFamily="34" charset="0"/>
              </a:rPr>
              <a:t>Differentiation is not simply about offering different product features, it is about identifying and understanding every possible interaction between the firm and its customers, and asking how these interactions can be enhanced in order to deliver additional value to customer</a:t>
            </a:r>
          </a:p>
          <a:p>
            <a:endParaRPr lang="en-US" altLang="en-US">
              <a:latin typeface="Calibri" panose="020F0502020204030204" pitchFamily="34" charset="0"/>
              <a:cs typeface="Arial" panose="020B0604020202020204" pitchFamily="34" charset="0"/>
            </a:endParaRPr>
          </a:p>
          <a:p>
            <a:r>
              <a:rPr lang="en-US" altLang="en-US">
                <a:latin typeface="Calibri" panose="020F0502020204030204" pitchFamily="34" charset="0"/>
                <a:cs typeface="Arial" panose="020B0604020202020204" pitchFamily="34" charset="0"/>
              </a:rPr>
              <a:t>Cement Firm: 98% of its deliveries are on time vs 34% industry average </a:t>
            </a:r>
          </a:p>
          <a:p>
            <a:r>
              <a:rPr lang="en-US" altLang="en-US">
                <a:latin typeface="Calibri" panose="020F0502020204030204" pitchFamily="34" charset="0"/>
                <a:cs typeface="Arial" panose="020B0604020202020204" pitchFamily="34" charset="0"/>
              </a:rPr>
              <a:t>Amazon bookselling value added services: best-seller lists, reviews  </a:t>
            </a:r>
          </a:p>
          <a:p>
            <a:endParaRPr lang="en-US" altLang="en-US">
              <a:latin typeface="Calibri" panose="020F0502020204030204" pitchFamily="34" charset="0"/>
              <a:cs typeface="Arial" panose="020B0604020202020204" pitchFamily="34" charset="0"/>
            </a:endParaRPr>
          </a:p>
        </p:txBody>
      </p:sp>
      <p:sp>
        <p:nvSpPr>
          <p:cNvPr id="53252" name="Slide Number Placeholder 3">
            <a:extLst>
              <a:ext uri="{FF2B5EF4-FFF2-40B4-BE49-F238E27FC236}">
                <a16:creationId xmlns:a16="http://schemas.microsoft.com/office/drawing/2014/main" id="{BDA5A91C-6446-DD4E-9435-5547FE87CFD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C64F576-6C8F-9B44-AA6D-A9796325C378}" type="slidenum">
              <a:rPr lang="en-GB" altLang="en-US" smtClean="0">
                <a:latin typeface="Calibri" panose="020F0502020204030204" pitchFamily="34" charset="0"/>
              </a:rPr>
              <a:pPr/>
              <a:t>61</a:t>
            </a:fld>
            <a:endParaRPr lang="en-GB" altLang="en-US">
              <a:latin typeface="Calibri" panose="020F0502020204030204" pitchFamily="34" charset="0"/>
            </a:endParaRPr>
          </a:p>
        </p:txBody>
      </p:sp>
    </p:spTree>
    <p:extLst>
      <p:ext uri="{BB962C8B-B14F-4D97-AF65-F5344CB8AC3E}">
        <p14:creationId xmlns:p14="http://schemas.microsoft.com/office/powerpoint/2010/main" val="36577456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five forces are high and strong, industries are not attractive. </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747F66F-C40D-2A44-8C6F-7EB39F6788D1}" type="slidenum">
              <a:rPr lang="en-US" smtClean="0"/>
              <a:t>62</a:t>
            </a:fld>
            <a:endParaRPr lang="en-US"/>
          </a:p>
        </p:txBody>
      </p:sp>
    </p:spTree>
    <p:extLst>
      <p:ext uri="{BB962C8B-B14F-4D97-AF65-F5344CB8AC3E}">
        <p14:creationId xmlns:p14="http://schemas.microsoft.com/office/powerpoint/2010/main" val="42493336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1ABCF1-EB76-4FBC-9FD9-4DF29005E979}" type="slidenum">
              <a:rPr lang="en-GB" smtClean="0"/>
              <a:t>63</a:t>
            </a:fld>
            <a:endParaRPr lang="en-GB"/>
          </a:p>
        </p:txBody>
      </p:sp>
    </p:spTree>
    <p:extLst>
      <p:ext uri="{BB962C8B-B14F-4D97-AF65-F5344CB8AC3E}">
        <p14:creationId xmlns:p14="http://schemas.microsoft.com/office/powerpoint/2010/main" val="878103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Products in the industry are functionally similar.</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Example: Air conditioners cool the air in a building in a functionally similar way that is different from a fan, which is a substitute.</a:t>
            </a:r>
          </a:p>
          <a:p>
            <a:r>
              <a:rPr lang="en-US" sz="1200" b="0" i="0" u="none" strike="noStrike" kern="1200" dirty="0">
                <a:solidFill>
                  <a:schemeClr val="tx1"/>
                </a:solidFill>
                <a:effectLst/>
                <a:latin typeface="+mn-lt"/>
                <a:ea typeface="+mn-ea"/>
                <a:cs typeface="+mn-cs"/>
              </a:rPr>
              <a:t>Products in the industry compete directly by influencing demand.</a:t>
            </a:r>
          </a:p>
          <a:p>
            <a:r>
              <a:rPr lang="en-US" sz="1200" b="0" i="0" u="none" strike="noStrike" kern="1200" dirty="0">
                <a:solidFill>
                  <a:schemeClr val="tx1"/>
                </a:solidFill>
                <a:effectLst/>
                <a:latin typeface="+mn-lt"/>
                <a:ea typeface="+mn-ea"/>
                <a:cs typeface="+mn-cs"/>
              </a:rPr>
              <a:t>Changes in the value or price of a firm’s product affect demand for competing firms’ products.</a:t>
            </a:r>
            <a:endParaRPr lang="en-US" dirty="0"/>
          </a:p>
        </p:txBody>
      </p:sp>
      <p:sp>
        <p:nvSpPr>
          <p:cNvPr id="4" name="Slide Number Placeholder 3"/>
          <p:cNvSpPr>
            <a:spLocks noGrp="1"/>
          </p:cNvSpPr>
          <p:nvPr>
            <p:ph type="sldNum" sz="quarter" idx="10"/>
          </p:nvPr>
        </p:nvSpPr>
        <p:spPr/>
        <p:txBody>
          <a:bodyPr/>
          <a:lstStyle/>
          <a:p>
            <a:fld id="{3747F66F-C40D-2A44-8C6F-7EB39F6788D1}" type="slidenum">
              <a:rPr lang="en-US" smtClean="0"/>
              <a:t>7</a:t>
            </a:fld>
            <a:endParaRPr lang="en-US"/>
          </a:p>
        </p:txBody>
      </p:sp>
    </p:spTree>
    <p:extLst>
      <p:ext uri="{BB962C8B-B14F-4D97-AF65-F5344CB8AC3E}">
        <p14:creationId xmlns:p14="http://schemas.microsoft.com/office/powerpoint/2010/main" val="3095340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Firms whose products provide value in functionally equivalent ways.</a:t>
            </a:r>
          </a:p>
          <a:p>
            <a:r>
              <a:rPr lang="en-US" sz="1200" b="0" i="0" u="none" strike="noStrike" kern="1200" dirty="0">
                <a:solidFill>
                  <a:schemeClr val="tx1"/>
                </a:solidFill>
                <a:effectLst/>
                <a:latin typeface="+mn-lt"/>
                <a:ea typeface="+mn-ea"/>
                <a:cs typeface="+mn-cs"/>
              </a:rPr>
              <a:t>Firms that compete directly through changes in product value and price.</a:t>
            </a:r>
          </a:p>
          <a:p>
            <a:r>
              <a:rPr lang="en-US" sz="1200" b="0" i="0" u="none" strike="noStrike" kern="1200" dirty="0">
                <a:solidFill>
                  <a:schemeClr val="tx1"/>
                </a:solidFill>
                <a:effectLst/>
                <a:latin typeface="+mn-lt"/>
                <a:ea typeface="+mn-ea"/>
                <a:cs typeface="+mn-cs"/>
              </a:rPr>
              <a:t>Firms that face the same common factors of economic interdependence in an industry.</a:t>
            </a:r>
          </a:p>
          <a:p>
            <a:r>
              <a:rPr lang="en-US" sz="1200" b="0" i="0" u="none" strike="noStrike" kern="1200" dirty="0">
                <a:solidFill>
                  <a:schemeClr val="tx1"/>
                </a:solidFill>
                <a:effectLst/>
                <a:latin typeface="+mn-lt"/>
                <a:ea typeface="+mn-ea"/>
                <a:cs typeface="+mn-cs"/>
              </a:rPr>
              <a:t>Identifying substitute producers</a:t>
            </a:r>
          </a:p>
          <a:p>
            <a:r>
              <a:rPr lang="en-US" sz="1200" b="0" i="0" u="none" strike="noStrike" kern="1200" dirty="0">
                <a:solidFill>
                  <a:schemeClr val="tx1"/>
                </a:solidFill>
                <a:effectLst/>
                <a:latin typeface="+mn-lt"/>
                <a:ea typeface="+mn-ea"/>
                <a:cs typeface="+mn-cs"/>
              </a:rPr>
              <a:t>Firms whose products are functionally different from an industry’s products but compete to provide value to the same industry buyers.</a:t>
            </a:r>
            <a:endParaRPr lang="en-US" baseline="0" dirty="0"/>
          </a:p>
        </p:txBody>
      </p:sp>
      <p:sp>
        <p:nvSpPr>
          <p:cNvPr id="4" name="Slide Number Placeholder 3"/>
          <p:cNvSpPr>
            <a:spLocks noGrp="1"/>
          </p:cNvSpPr>
          <p:nvPr>
            <p:ph type="sldNum" sz="quarter" idx="10"/>
          </p:nvPr>
        </p:nvSpPr>
        <p:spPr/>
        <p:txBody>
          <a:bodyPr/>
          <a:lstStyle/>
          <a:p>
            <a:fld id="{3747F66F-C40D-2A44-8C6F-7EB39F6788D1}" type="slidenum">
              <a:rPr lang="en-US" smtClean="0"/>
              <a:t>8</a:t>
            </a:fld>
            <a:endParaRPr lang="en-US"/>
          </a:p>
        </p:txBody>
      </p:sp>
    </p:spTree>
    <p:extLst>
      <p:ext uri="{BB962C8B-B14F-4D97-AF65-F5344CB8AC3E}">
        <p14:creationId xmlns:p14="http://schemas.microsoft.com/office/powerpoint/2010/main" val="3707077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44EE9402-F9C6-406D-AE0A-5E4E6A4467A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a:extLst>
              <a:ext uri="{FF2B5EF4-FFF2-40B4-BE49-F238E27FC236}">
                <a16:creationId xmlns:a16="http://schemas.microsoft.com/office/drawing/2014/main" id="{F8173228-8330-4171-9444-DC002134779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p>
        </p:txBody>
      </p:sp>
      <p:sp>
        <p:nvSpPr>
          <p:cNvPr id="58372" name="Slide Number Placeholder 3">
            <a:extLst>
              <a:ext uri="{FF2B5EF4-FFF2-40B4-BE49-F238E27FC236}">
                <a16:creationId xmlns:a16="http://schemas.microsoft.com/office/drawing/2014/main" id="{DF413131-DB60-4839-839C-1ADBE9EB340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74700" indent="-296863">
              <a:defRPr sz="2400">
                <a:solidFill>
                  <a:schemeClr val="tx1"/>
                </a:solidFill>
                <a:latin typeface="Times New Roman" panose="02020603050405020304" pitchFamily="18" charset="0"/>
              </a:defRPr>
            </a:lvl2pPr>
            <a:lvl3pPr marL="1192213" indent="-236538">
              <a:defRPr sz="2400">
                <a:solidFill>
                  <a:schemeClr val="tx1"/>
                </a:solidFill>
                <a:latin typeface="Times New Roman" panose="02020603050405020304" pitchFamily="18" charset="0"/>
              </a:defRPr>
            </a:lvl3pPr>
            <a:lvl4pPr marL="1670050" indent="-236538">
              <a:defRPr sz="2400">
                <a:solidFill>
                  <a:schemeClr val="tx1"/>
                </a:solidFill>
                <a:latin typeface="Times New Roman" panose="02020603050405020304" pitchFamily="18" charset="0"/>
              </a:defRPr>
            </a:lvl4pPr>
            <a:lvl5pPr marL="2149475" indent="-236538">
              <a:defRPr sz="2400">
                <a:solidFill>
                  <a:schemeClr val="tx1"/>
                </a:solidFill>
                <a:latin typeface="Times New Roman" panose="02020603050405020304" pitchFamily="18" charset="0"/>
              </a:defRPr>
            </a:lvl5pPr>
            <a:lvl6pPr marL="2606675" indent="-236538" eaLnBrk="0" fontAlgn="base" hangingPunct="0">
              <a:spcBef>
                <a:spcPct val="0"/>
              </a:spcBef>
              <a:spcAft>
                <a:spcPct val="0"/>
              </a:spcAft>
              <a:defRPr sz="2400">
                <a:solidFill>
                  <a:schemeClr val="tx1"/>
                </a:solidFill>
                <a:latin typeface="Times New Roman" panose="02020603050405020304" pitchFamily="18" charset="0"/>
              </a:defRPr>
            </a:lvl6pPr>
            <a:lvl7pPr marL="3063875" indent="-236538" eaLnBrk="0" fontAlgn="base" hangingPunct="0">
              <a:spcBef>
                <a:spcPct val="0"/>
              </a:spcBef>
              <a:spcAft>
                <a:spcPct val="0"/>
              </a:spcAft>
              <a:defRPr sz="2400">
                <a:solidFill>
                  <a:schemeClr val="tx1"/>
                </a:solidFill>
                <a:latin typeface="Times New Roman" panose="02020603050405020304" pitchFamily="18" charset="0"/>
              </a:defRPr>
            </a:lvl7pPr>
            <a:lvl8pPr marL="3521075" indent="-236538" eaLnBrk="0" fontAlgn="base" hangingPunct="0">
              <a:spcBef>
                <a:spcPct val="0"/>
              </a:spcBef>
              <a:spcAft>
                <a:spcPct val="0"/>
              </a:spcAft>
              <a:defRPr sz="2400">
                <a:solidFill>
                  <a:schemeClr val="tx1"/>
                </a:solidFill>
                <a:latin typeface="Times New Roman" panose="02020603050405020304" pitchFamily="18" charset="0"/>
              </a:defRPr>
            </a:lvl8pPr>
            <a:lvl9pPr marL="3978275" indent="-236538" eaLnBrk="0" fontAlgn="base" hangingPunct="0">
              <a:spcBef>
                <a:spcPct val="0"/>
              </a:spcBef>
              <a:spcAft>
                <a:spcPct val="0"/>
              </a:spcAft>
              <a:defRPr sz="2400">
                <a:solidFill>
                  <a:schemeClr val="tx1"/>
                </a:solidFill>
                <a:latin typeface="Times New Roman" panose="02020603050405020304" pitchFamily="18" charset="0"/>
              </a:defRPr>
            </a:lvl9pPr>
          </a:lstStyle>
          <a:p>
            <a:fld id="{294D8C28-E575-41BE-A599-0438CD239A77}" type="slidenum">
              <a:rPr lang="en-GB" altLang="en-US" sz="1300" smtClean="0">
                <a:latin typeface="Calibri" panose="020F0502020204030204" pitchFamily="34" charset="0"/>
              </a:rPr>
              <a:pPr/>
              <a:t>10</a:t>
            </a:fld>
            <a:endParaRPr lang="en-GB" altLang="en-US" sz="1300">
              <a:latin typeface="Calibri" panose="020F0502020204030204" pitchFamily="34" charset="0"/>
            </a:endParaRPr>
          </a:p>
        </p:txBody>
      </p:sp>
    </p:spTree>
    <p:extLst>
      <p:ext uri="{BB962C8B-B14F-4D97-AF65-F5344CB8AC3E}">
        <p14:creationId xmlns:p14="http://schemas.microsoft.com/office/powerpoint/2010/main" val="1724187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five forces are high and strong, industries are not attractive. </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747F66F-C40D-2A44-8C6F-7EB39F6788D1}" type="slidenum">
              <a:rPr lang="en-US" smtClean="0"/>
              <a:t>12</a:t>
            </a:fld>
            <a:endParaRPr lang="en-US"/>
          </a:p>
        </p:txBody>
      </p:sp>
    </p:spTree>
    <p:extLst>
      <p:ext uri="{BB962C8B-B14F-4D97-AF65-F5344CB8AC3E}">
        <p14:creationId xmlns:p14="http://schemas.microsoft.com/office/powerpoint/2010/main" val="4238109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altLang="en-US" sz="2000" dirty="0">
                <a:cs typeface="Arial" panose="020B0604020202020204" pitchFamily="34" charset="0"/>
              </a:rPr>
              <a:t>Attract new entrants due to structural changes which have lowered barriers (regulation/political)</a:t>
            </a:r>
          </a:p>
          <a:p>
            <a:pPr lvl="1">
              <a:defRPr/>
            </a:pPr>
            <a:r>
              <a:rPr lang="en-GB" altLang="en-US" sz="2000" dirty="0">
                <a:cs typeface="Arial" panose="020B0604020202020204" pitchFamily="34" charset="0"/>
              </a:rPr>
              <a:t>Industry moved to one characterised by specialist providers (unbundling by large conglomerates)</a:t>
            </a:r>
          </a:p>
          <a:p>
            <a:pPr lvl="1">
              <a:defRPr/>
            </a:pPr>
            <a:r>
              <a:rPr lang="en-GB" altLang="en-US" sz="2000" dirty="0">
                <a:cs typeface="Arial" panose="020B0604020202020204" pitchFamily="34" charset="0"/>
              </a:rPr>
              <a:t>Cost structures changed</a:t>
            </a:r>
          </a:p>
          <a:p>
            <a:pPr lvl="2">
              <a:defRPr/>
            </a:pPr>
            <a:r>
              <a:rPr lang="en-GB" altLang="en-US" sz="2000" dirty="0">
                <a:cs typeface="Arial" panose="020B0604020202020204" pitchFamily="34" charset="0"/>
              </a:rPr>
              <a:t>companies in Far East have </a:t>
            </a:r>
          </a:p>
          <a:p>
            <a:pPr lvl="3">
              <a:defRPr/>
            </a:pPr>
            <a:r>
              <a:rPr lang="en-GB" altLang="en-US" sz="2000" dirty="0">
                <a:cs typeface="Arial" panose="020B0604020202020204" pitchFamily="34" charset="0"/>
              </a:rPr>
              <a:t>lower factor costs</a:t>
            </a:r>
          </a:p>
          <a:p>
            <a:pPr lvl="3">
              <a:defRPr/>
            </a:pPr>
            <a:r>
              <a:rPr lang="en-GB" altLang="en-US" sz="2000" dirty="0">
                <a:cs typeface="Arial" panose="020B0604020202020204" pitchFamily="34" charset="0"/>
              </a:rPr>
              <a:t>low manufacturing costs</a:t>
            </a:r>
          </a:p>
          <a:p>
            <a:pPr marL="539750" lvl="3" indent="0">
              <a:buFont typeface="Arial" panose="020B0604020202020204" pitchFamily="34" charset="0"/>
              <a:buNone/>
              <a:defRPr/>
            </a:pPr>
            <a:endParaRPr lang="en-GB" altLang="en-US" sz="2000" dirty="0">
              <a:cs typeface="Arial" panose="020B0604020202020204" pitchFamily="34" charset="0"/>
            </a:endParaRPr>
          </a:p>
          <a:p>
            <a:pPr lvl="1">
              <a:defRPr/>
            </a:pPr>
            <a:r>
              <a:rPr lang="en-GB" altLang="en-US" sz="2000" dirty="0">
                <a:cs typeface="Arial" panose="020B0604020202020204" pitchFamily="34" charset="0"/>
              </a:rPr>
              <a:t>Overall force strength: </a:t>
            </a:r>
            <a:r>
              <a:rPr lang="en-GB" altLang="en-US" sz="2000" dirty="0">
                <a:solidFill>
                  <a:srgbClr val="C00000"/>
                </a:solidFill>
                <a:cs typeface="Arial" panose="020B0604020202020204" pitchFamily="34" charset="0"/>
              </a:rPr>
              <a:t>High</a:t>
            </a:r>
          </a:p>
          <a:p>
            <a:endParaRPr lang="en-US" baseline="0" dirty="0"/>
          </a:p>
        </p:txBody>
      </p:sp>
      <p:sp>
        <p:nvSpPr>
          <p:cNvPr id="4" name="Slide Number Placeholder 3"/>
          <p:cNvSpPr>
            <a:spLocks noGrp="1"/>
          </p:cNvSpPr>
          <p:nvPr>
            <p:ph type="sldNum" sz="quarter" idx="10"/>
          </p:nvPr>
        </p:nvSpPr>
        <p:spPr/>
        <p:txBody>
          <a:bodyPr/>
          <a:lstStyle/>
          <a:p>
            <a:fld id="{3747F66F-C40D-2A44-8C6F-7EB39F6788D1}" type="slidenum">
              <a:rPr lang="en-US" smtClean="0"/>
              <a:t>13</a:t>
            </a:fld>
            <a:endParaRPr lang="en-US"/>
          </a:p>
        </p:txBody>
      </p:sp>
    </p:spTree>
    <p:extLst>
      <p:ext uri="{BB962C8B-B14F-4D97-AF65-F5344CB8AC3E}">
        <p14:creationId xmlns:p14="http://schemas.microsoft.com/office/powerpoint/2010/main" val="275415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Dark Blue">
    <p:spTree>
      <p:nvGrpSpPr>
        <p:cNvPr id="1" name=""/>
        <p:cNvGrpSpPr/>
        <p:nvPr/>
      </p:nvGrpSpPr>
      <p:grpSpPr>
        <a:xfrm>
          <a:off x="0" y="0"/>
          <a:ext cx="0" cy="0"/>
          <a:chOff x="0" y="0"/>
          <a:chExt cx="0" cy="0"/>
        </a:xfrm>
      </p:grpSpPr>
      <p:sp>
        <p:nvSpPr>
          <p:cNvPr id="4" name="Rectangle 3"/>
          <p:cNvSpPr/>
          <p:nvPr userDrawn="1"/>
        </p:nvSpPr>
        <p:spPr>
          <a:xfrm>
            <a:off x="0" y="0"/>
            <a:ext cx="8717523"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8936421" y="1"/>
            <a:ext cx="21522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flipH="1">
            <a:off x="8717523" y="0"/>
            <a:ext cx="2188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Picture Placeholder 5"/>
          <p:cNvSpPr>
            <a:spLocks noGrp="1"/>
          </p:cNvSpPr>
          <p:nvPr>
            <p:ph type="pic" sz="quarter" idx="10"/>
          </p:nvPr>
        </p:nvSpPr>
        <p:spPr>
          <a:xfrm>
            <a:off x="4416012" y="0"/>
            <a:ext cx="4301510" cy="6858000"/>
          </a:xfrm>
          <a:ln>
            <a:noFill/>
          </a:ln>
        </p:spPr>
        <p:txBody>
          <a:bodyPr/>
          <a:lstStyle>
            <a:lvl1pPr>
              <a:defRPr>
                <a:solidFill>
                  <a:schemeClr val="bg1"/>
                </a:solidFill>
              </a:defRPr>
            </a:lvl1pPr>
          </a:lstStyle>
          <a:p>
            <a:r>
              <a:rPr lang="en-US"/>
              <a:t>Drag picture to placeholder or click icon to add</a:t>
            </a:r>
            <a:endParaRPr lang="en-GB" dirty="0"/>
          </a:p>
        </p:txBody>
      </p:sp>
      <p:sp>
        <p:nvSpPr>
          <p:cNvPr id="11" name="Title 1"/>
          <p:cNvSpPr>
            <a:spLocks noGrp="1"/>
          </p:cNvSpPr>
          <p:nvPr>
            <p:ph type="ctrTitle"/>
          </p:nvPr>
        </p:nvSpPr>
        <p:spPr>
          <a:xfrm>
            <a:off x="284667" y="2132856"/>
            <a:ext cx="3846404" cy="757907"/>
          </a:xfrm>
        </p:spPr>
        <p:txBody>
          <a:bodyPr lIns="36000" rIns="36000">
            <a:normAutofit/>
          </a:bodyPr>
          <a:lstStyle>
            <a:lvl1pPr algn="l">
              <a:defRPr sz="2700">
                <a:solidFill>
                  <a:schemeClr val="bg1"/>
                </a:solidFill>
              </a:defRPr>
            </a:lvl1pPr>
          </a:lstStyle>
          <a:p>
            <a:r>
              <a:rPr lang="en-US"/>
              <a:t>Click to edit Master title style</a:t>
            </a:r>
            <a:endParaRPr lang="en-GB" dirty="0"/>
          </a:p>
        </p:txBody>
      </p:sp>
      <p:sp>
        <p:nvSpPr>
          <p:cNvPr id="12" name="Content Placeholder 4"/>
          <p:cNvSpPr>
            <a:spLocks noGrp="1"/>
          </p:cNvSpPr>
          <p:nvPr>
            <p:ph sz="quarter" idx="16"/>
          </p:nvPr>
        </p:nvSpPr>
        <p:spPr>
          <a:xfrm>
            <a:off x="284667" y="3754862"/>
            <a:ext cx="3846404" cy="2482450"/>
          </a:xfrm>
        </p:spPr>
        <p:txBody>
          <a:bodyPr>
            <a:noAutofit/>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6"/>
          <p:cNvSpPr>
            <a:spLocks noGrp="1"/>
          </p:cNvSpPr>
          <p:nvPr>
            <p:ph type="body" sz="quarter" idx="17"/>
          </p:nvPr>
        </p:nvSpPr>
        <p:spPr>
          <a:xfrm>
            <a:off x="284666" y="3034780"/>
            <a:ext cx="3846677" cy="576064"/>
          </a:xfrm>
        </p:spPr>
        <p:txBody>
          <a:bodyPr>
            <a:normAutofit/>
          </a:bodyPr>
          <a:lstStyle>
            <a:lvl1pPr>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8049" y="6424470"/>
            <a:ext cx="647526" cy="190718"/>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31787" y="6410559"/>
            <a:ext cx="647526" cy="21854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547612" cy="885865"/>
          </a:xfrm>
          <a:prstGeom prst="rect">
            <a:avLst/>
          </a:prstGeom>
        </p:spPr>
      </p:pic>
      <p:sp>
        <p:nvSpPr>
          <p:cNvPr id="2" name="TextBox 1"/>
          <p:cNvSpPr txBox="1"/>
          <p:nvPr userDrawn="1"/>
        </p:nvSpPr>
        <p:spPr>
          <a:xfrm>
            <a:off x="208059" y="6381330"/>
            <a:ext cx="1915669" cy="276999"/>
          </a:xfrm>
          <a:prstGeom prst="rect">
            <a:avLst/>
          </a:prstGeom>
          <a:noFill/>
        </p:spPr>
        <p:txBody>
          <a:bodyPr wrap="square" rtlCol="0">
            <a:spAutoFit/>
          </a:bodyPr>
          <a:lstStyle/>
          <a:p>
            <a:r>
              <a:rPr lang="en-US" sz="1200" dirty="0">
                <a:solidFill>
                  <a:schemeClr val="bg1"/>
                </a:solidFill>
              </a:rPr>
              <a:t>Brunel Business School</a:t>
            </a:r>
          </a:p>
        </p:txBody>
      </p:sp>
    </p:spTree>
    <p:extLst>
      <p:ext uri="{BB962C8B-B14F-4D97-AF65-F5344CB8AC3E}">
        <p14:creationId xmlns:p14="http://schemas.microsoft.com/office/powerpoint/2010/main" val="357547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91" userDrawn="1">
          <p15:clr>
            <a:srgbClr val="FBAE40"/>
          </p15:clr>
        </p15:guide>
        <p15:guide id="2" pos="161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9F2AF39-F53C-4E00-924A-075C5FABD984}" type="datetime4">
              <a:rPr lang="en-GB" smtClean="0"/>
              <a:t>25 January 2020</a:t>
            </a:fld>
            <a:endParaRPr lang="en-GB" dirty="0"/>
          </a:p>
        </p:txBody>
      </p:sp>
      <p:sp>
        <p:nvSpPr>
          <p:cNvPr id="5" name="Footer Placeholder 4"/>
          <p:cNvSpPr>
            <a:spLocks noGrp="1"/>
          </p:cNvSpPr>
          <p:nvPr>
            <p:ph type="ftr" sz="quarter" idx="11"/>
          </p:nvPr>
        </p:nvSpPr>
        <p:spPr/>
        <p:txBody>
          <a:bodyPr/>
          <a:lstStyle/>
          <a:p>
            <a:r>
              <a:rPr lang="en-GB"/>
              <a:t>Presentation Title</a:t>
            </a:r>
          </a:p>
        </p:txBody>
      </p:sp>
      <p:sp>
        <p:nvSpPr>
          <p:cNvPr id="6" name="Slide Number Placeholder 5"/>
          <p:cNvSpPr>
            <a:spLocks noGrp="1"/>
          </p:cNvSpPr>
          <p:nvPr>
            <p:ph type="sldNum" sz="quarter" idx="12"/>
          </p:nvPr>
        </p:nvSpPr>
        <p:spPr/>
        <p:txBody>
          <a:bodyPr/>
          <a:lstStyle/>
          <a:p>
            <a:fld id="{786194A1-5B28-41B4-A256-7AB656992733}" type="slidenum">
              <a:rPr lang="en-GB" smtClean="0"/>
              <a:t>‹#›</a:t>
            </a:fld>
            <a:endParaRPr lang="en-GB" dirty="0"/>
          </a:p>
        </p:txBody>
      </p:sp>
    </p:spTree>
    <p:extLst>
      <p:ext uri="{BB962C8B-B14F-4D97-AF65-F5344CB8AC3E}">
        <p14:creationId xmlns:p14="http://schemas.microsoft.com/office/powerpoint/2010/main" val="393128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5842" y="269776"/>
            <a:ext cx="8093575"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215842" y="1772816"/>
            <a:ext cx="3881433"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427984" y="1772816"/>
            <a:ext cx="3881433"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0"/>
          </p:nvPr>
        </p:nvSpPr>
        <p:spPr>
          <a:xfrm>
            <a:off x="7013595" y="269776"/>
            <a:ext cx="1295822" cy="365125"/>
          </a:xfrm>
        </p:spPr>
        <p:txBody>
          <a:bodyPr/>
          <a:lstStyle/>
          <a:p>
            <a:fld id="{9EF5E671-99CD-4177-8DBC-0CF7E502D28B}" type="datetime4">
              <a:rPr lang="en-GB" smtClean="0"/>
              <a:t>25 January 2020</a:t>
            </a:fld>
            <a:endParaRPr lang="en-GB" dirty="0"/>
          </a:p>
        </p:txBody>
      </p:sp>
      <p:sp>
        <p:nvSpPr>
          <p:cNvPr id="6" name="Footer Placeholder 5"/>
          <p:cNvSpPr>
            <a:spLocks noGrp="1"/>
          </p:cNvSpPr>
          <p:nvPr>
            <p:ph type="ftr" sz="quarter" idx="11"/>
          </p:nvPr>
        </p:nvSpPr>
        <p:spPr/>
        <p:txBody>
          <a:bodyPr/>
          <a:lstStyle/>
          <a:p>
            <a:r>
              <a:rPr lang="en-GB"/>
              <a:t>Presentation Title</a:t>
            </a:r>
          </a:p>
        </p:txBody>
      </p:sp>
      <p:sp>
        <p:nvSpPr>
          <p:cNvPr id="7" name="Slide Number Placeholder 6"/>
          <p:cNvSpPr>
            <a:spLocks noGrp="1"/>
          </p:cNvSpPr>
          <p:nvPr>
            <p:ph type="sldNum" sz="quarter" idx="12"/>
          </p:nvPr>
        </p:nvSpPr>
        <p:spPr/>
        <p:txBody>
          <a:bodyPr/>
          <a:lstStyle/>
          <a:p>
            <a:fld id="{786194A1-5B28-41B4-A256-7AB656992733}" type="slidenum">
              <a:rPr lang="en-GB" smtClean="0"/>
              <a:t>‹#›</a:t>
            </a:fld>
            <a:endParaRPr lang="en-GB"/>
          </a:p>
        </p:txBody>
      </p:sp>
    </p:spTree>
    <p:extLst>
      <p:ext uri="{BB962C8B-B14F-4D97-AF65-F5344CB8AC3E}">
        <p14:creationId xmlns:p14="http://schemas.microsoft.com/office/powerpoint/2010/main" val="336918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eft - Horizontal right">
    <p:spTree>
      <p:nvGrpSpPr>
        <p:cNvPr id="1" name=""/>
        <p:cNvGrpSpPr/>
        <p:nvPr/>
      </p:nvGrpSpPr>
      <p:grpSpPr>
        <a:xfrm>
          <a:off x="0" y="0"/>
          <a:ext cx="0" cy="0"/>
          <a:chOff x="0" y="0"/>
          <a:chExt cx="0" cy="0"/>
        </a:xfrm>
      </p:grpSpPr>
      <p:sp>
        <p:nvSpPr>
          <p:cNvPr id="2" name="Title 1"/>
          <p:cNvSpPr>
            <a:spLocks noGrp="1"/>
          </p:cNvSpPr>
          <p:nvPr>
            <p:ph type="title"/>
          </p:nvPr>
        </p:nvSpPr>
        <p:spPr>
          <a:xfrm>
            <a:off x="215842" y="269776"/>
            <a:ext cx="8093575"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215842" y="1772816"/>
            <a:ext cx="3564070"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067944" y="1772817"/>
            <a:ext cx="4230306" cy="2088231"/>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0"/>
          </p:nvPr>
        </p:nvSpPr>
        <p:spPr>
          <a:xfrm>
            <a:off x="7013595" y="269776"/>
            <a:ext cx="1295822" cy="365125"/>
          </a:xfrm>
        </p:spPr>
        <p:txBody>
          <a:bodyPr/>
          <a:lstStyle/>
          <a:p>
            <a:fld id="{CDEBB757-A882-40E6-9573-0CE4F2ECDB20}" type="datetime4">
              <a:rPr lang="en-GB" smtClean="0"/>
              <a:t>25 January 2020</a:t>
            </a:fld>
            <a:endParaRPr lang="en-GB"/>
          </a:p>
        </p:txBody>
      </p:sp>
      <p:sp>
        <p:nvSpPr>
          <p:cNvPr id="6" name="Footer Placeholder 5"/>
          <p:cNvSpPr>
            <a:spLocks noGrp="1"/>
          </p:cNvSpPr>
          <p:nvPr>
            <p:ph type="ftr" sz="quarter" idx="11"/>
          </p:nvPr>
        </p:nvSpPr>
        <p:spPr/>
        <p:txBody>
          <a:bodyPr/>
          <a:lstStyle/>
          <a:p>
            <a:r>
              <a:rPr lang="en-GB"/>
              <a:t>Presentation Title</a:t>
            </a:r>
          </a:p>
        </p:txBody>
      </p:sp>
      <p:sp>
        <p:nvSpPr>
          <p:cNvPr id="7" name="Slide Number Placeholder 6"/>
          <p:cNvSpPr>
            <a:spLocks noGrp="1"/>
          </p:cNvSpPr>
          <p:nvPr>
            <p:ph type="sldNum" sz="quarter" idx="12"/>
          </p:nvPr>
        </p:nvSpPr>
        <p:spPr/>
        <p:txBody>
          <a:bodyPr/>
          <a:lstStyle/>
          <a:p>
            <a:fld id="{786194A1-5B28-41B4-A256-7AB656992733}" type="slidenum">
              <a:rPr lang="en-GB" smtClean="0"/>
              <a:t>‹#›</a:t>
            </a:fld>
            <a:endParaRPr lang="en-GB"/>
          </a:p>
        </p:txBody>
      </p:sp>
      <p:sp>
        <p:nvSpPr>
          <p:cNvPr id="10" name="Content Placeholder 3"/>
          <p:cNvSpPr>
            <a:spLocks noGrp="1"/>
          </p:cNvSpPr>
          <p:nvPr>
            <p:ph sz="half" idx="14"/>
          </p:nvPr>
        </p:nvSpPr>
        <p:spPr>
          <a:xfrm>
            <a:off x="4067944" y="4139528"/>
            <a:ext cx="4230306" cy="2159251"/>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2845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eft - Vertical right">
    <p:spTree>
      <p:nvGrpSpPr>
        <p:cNvPr id="1" name=""/>
        <p:cNvGrpSpPr/>
        <p:nvPr/>
      </p:nvGrpSpPr>
      <p:grpSpPr>
        <a:xfrm>
          <a:off x="0" y="0"/>
          <a:ext cx="0" cy="0"/>
          <a:chOff x="0" y="0"/>
          <a:chExt cx="0" cy="0"/>
        </a:xfrm>
      </p:grpSpPr>
      <p:sp>
        <p:nvSpPr>
          <p:cNvPr id="2" name="Title 1"/>
          <p:cNvSpPr>
            <a:spLocks noGrp="1"/>
          </p:cNvSpPr>
          <p:nvPr>
            <p:ph type="title"/>
          </p:nvPr>
        </p:nvSpPr>
        <p:spPr>
          <a:xfrm>
            <a:off x="215842" y="269776"/>
            <a:ext cx="8093575"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215842" y="1772816"/>
            <a:ext cx="3564070"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0"/>
          </p:nvPr>
        </p:nvSpPr>
        <p:spPr>
          <a:xfrm>
            <a:off x="7016093" y="269776"/>
            <a:ext cx="1295822" cy="365125"/>
          </a:xfrm>
        </p:spPr>
        <p:txBody>
          <a:bodyPr/>
          <a:lstStyle/>
          <a:p>
            <a:fld id="{BB6139EF-FFC8-4ECA-877C-C6DEDC2F8671}" type="datetime4">
              <a:rPr lang="en-GB" smtClean="0"/>
              <a:t>25 January 2020</a:t>
            </a:fld>
            <a:endParaRPr lang="en-GB" dirty="0"/>
          </a:p>
        </p:txBody>
      </p:sp>
      <p:sp>
        <p:nvSpPr>
          <p:cNvPr id="6" name="Footer Placeholder 5"/>
          <p:cNvSpPr>
            <a:spLocks noGrp="1"/>
          </p:cNvSpPr>
          <p:nvPr>
            <p:ph type="ftr" sz="quarter" idx="11"/>
          </p:nvPr>
        </p:nvSpPr>
        <p:spPr/>
        <p:txBody>
          <a:bodyPr/>
          <a:lstStyle/>
          <a:p>
            <a:r>
              <a:rPr lang="en-GB"/>
              <a:t>Presentation Title</a:t>
            </a:r>
          </a:p>
        </p:txBody>
      </p:sp>
      <p:sp>
        <p:nvSpPr>
          <p:cNvPr id="7" name="Slide Number Placeholder 6"/>
          <p:cNvSpPr>
            <a:spLocks noGrp="1"/>
          </p:cNvSpPr>
          <p:nvPr>
            <p:ph type="sldNum" sz="quarter" idx="12"/>
          </p:nvPr>
        </p:nvSpPr>
        <p:spPr/>
        <p:txBody>
          <a:bodyPr/>
          <a:lstStyle/>
          <a:p>
            <a:fld id="{786194A1-5B28-41B4-A256-7AB656992733}" type="slidenum">
              <a:rPr lang="en-GB" smtClean="0"/>
              <a:t>‹#›</a:t>
            </a:fld>
            <a:endParaRPr lang="en-GB"/>
          </a:p>
        </p:txBody>
      </p:sp>
      <p:sp>
        <p:nvSpPr>
          <p:cNvPr id="10" name="Content Placeholder 3"/>
          <p:cNvSpPr>
            <a:spLocks noGrp="1"/>
          </p:cNvSpPr>
          <p:nvPr>
            <p:ph sz="half" idx="14"/>
          </p:nvPr>
        </p:nvSpPr>
        <p:spPr>
          <a:xfrm>
            <a:off x="6228432" y="1772815"/>
            <a:ext cx="2080985"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3"/>
          <p:cNvSpPr>
            <a:spLocks noGrp="1"/>
          </p:cNvSpPr>
          <p:nvPr>
            <p:ph sz="half" idx="15"/>
          </p:nvPr>
        </p:nvSpPr>
        <p:spPr>
          <a:xfrm>
            <a:off x="3963679" y="1772815"/>
            <a:ext cx="2080985"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96779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Image &amp; text ">
    <p:spTree>
      <p:nvGrpSpPr>
        <p:cNvPr id="1" name=""/>
        <p:cNvGrpSpPr/>
        <p:nvPr/>
      </p:nvGrpSpPr>
      <p:grpSpPr>
        <a:xfrm>
          <a:off x="0" y="0"/>
          <a:ext cx="0" cy="0"/>
          <a:chOff x="0" y="0"/>
          <a:chExt cx="0" cy="0"/>
        </a:xfrm>
      </p:grpSpPr>
      <p:sp>
        <p:nvSpPr>
          <p:cNvPr id="2" name="Title 1"/>
          <p:cNvSpPr>
            <a:spLocks noGrp="1"/>
          </p:cNvSpPr>
          <p:nvPr>
            <p:ph type="title"/>
          </p:nvPr>
        </p:nvSpPr>
        <p:spPr>
          <a:xfrm>
            <a:off x="215842" y="269776"/>
            <a:ext cx="8093575" cy="1143000"/>
          </a:xfrm>
        </p:spPr>
        <p:txBody>
          <a:bodyPr/>
          <a:lstStyle/>
          <a:p>
            <a:r>
              <a:rPr lang="en-US"/>
              <a:t>Click to edit Master title style</a:t>
            </a:r>
            <a:endParaRPr lang="en-GB"/>
          </a:p>
        </p:txBody>
      </p:sp>
      <p:sp>
        <p:nvSpPr>
          <p:cNvPr id="5" name="Date Placeholder 4"/>
          <p:cNvSpPr>
            <a:spLocks noGrp="1"/>
          </p:cNvSpPr>
          <p:nvPr>
            <p:ph type="dt" sz="half" idx="10"/>
          </p:nvPr>
        </p:nvSpPr>
        <p:spPr>
          <a:xfrm>
            <a:off x="7013595" y="269776"/>
            <a:ext cx="1295822" cy="365125"/>
          </a:xfrm>
        </p:spPr>
        <p:txBody>
          <a:bodyPr/>
          <a:lstStyle/>
          <a:p>
            <a:fld id="{F618F212-E481-44F7-B42C-806BFC6E29C3}" type="datetime4">
              <a:rPr lang="en-GB" smtClean="0"/>
              <a:t>25 January 2020</a:t>
            </a:fld>
            <a:endParaRPr lang="en-GB"/>
          </a:p>
        </p:txBody>
      </p:sp>
      <p:sp>
        <p:nvSpPr>
          <p:cNvPr id="7" name="Slide Number Placeholder 6"/>
          <p:cNvSpPr>
            <a:spLocks noGrp="1"/>
          </p:cNvSpPr>
          <p:nvPr>
            <p:ph type="sldNum" sz="quarter" idx="12"/>
          </p:nvPr>
        </p:nvSpPr>
        <p:spPr/>
        <p:txBody>
          <a:bodyPr/>
          <a:lstStyle/>
          <a:p>
            <a:fld id="{786194A1-5B28-41B4-A256-7AB656992733}" type="slidenum">
              <a:rPr lang="en-GB" smtClean="0"/>
              <a:t>‹#›</a:t>
            </a:fld>
            <a:endParaRPr lang="en-GB"/>
          </a:p>
        </p:txBody>
      </p:sp>
      <p:sp>
        <p:nvSpPr>
          <p:cNvPr id="11" name="Picture Placeholder 10"/>
          <p:cNvSpPr>
            <a:spLocks noGrp="1"/>
          </p:cNvSpPr>
          <p:nvPr>
            <p:ph type="pic" sz="quarter" idx="14"/>
          </p:nvPr>
        </p:nvSpPr>
        <p:spPr>
          <a:xfrm>
            <a:off x="212742" y="2286742"/>
            <a:ext cx="1800000" cy="1656184"/>
          </a:xfrm>
        </p:spPr>
        <p:txBody>
          <a:bodyPr/>
          <a:lstStyle/>
          <a:p>
            <a:r>
              <a:rPr lang="en-US"/>
              <a:t>Drag picture to placeholder or click icon to add</a:t>
            </a:r>
            <a:endParaRPr lang="en-GB" dirty="0"/>
          </a:p>
        </p:txBody>
      </p:sp>
      <p:sp>
        <p:nvSpPr>
          <p:cNvPr id="18" name="Text Placeholder 17"/>
          <p:cNvSpPr>
            <a:spLocks noGrp="1"/>
          </p:cNvSpPr>
          <p:nvPr>
            <p:ph type="body" sz="quarter" idx="19"/>
          </p:nvPr>
        </p:nvSpPr>
        <p:spPr>
          <a:xfrm>
            <a:off x="212742" y="4217649"/>
            <a:ext cx="1800000" cy="1655763"/>
          </a:xfrm>
        </p:spPr>
        <p:txBody>
          <a:bodyPr>
            <a:normAutofit/>
          </a:bodyPr>
          <a:lstStyle>
            <a:lvl1pPr>
              <a:spcBef>
                <a:spcPts val="0"/>
              </a:spcBef>
              <a:spcAft>
                <a:spcPts val="600"/>
              </a:spcAft>
              <a:defRPr sz="1100">
                <a:solidFill>
                  <a:schemeClr val="accent1"/>
                </a:solidFill>
              </a:defRPr>
            </a:lvl1pPr>
            <a:lvl2pPr marL="0" indent="0">
              <a:spcBef>
                <a:spcPts val="0"/>
              </a:spcBef>
              <a:spcAft>
                <a:spcPts val="600"/>
              </a:spcAft>
              <a:buNone/>
              <a:defRPr sz="900" spc="30" baseline="0">
                <a:solidFill>
                  <a:schemeClr val="tx2"/>
                </a:solidFill>
              </a:defRPr>
            </a:lvl2pPr>
            <a:lvl3pPr marL="0" indent="0">
              <a:spcBef>
                <a:spcPts val="0"/>
              </a:spcBef>
              <a:spcAft>
                <a:spcPts val="600"/>
              </a:spcAft>
              <a:buNone/>
              <a:defRPr sz="900">
                <a:solidFill>
                  <a:schemeClr val="accent2"/>
                </a:solidFill>
              </a:defRPr>
            </a:lvl3pPr>
            <a:lvl4pPr>
              <a:defRPr sz="900"/>
            </a:lvl4pPr>
            <a:lvl5pPr>
              <a:defRPr sz="900"/>
            </a:lvl5pPr>
          </a:lstStyle>
          <a:p>
            <a:pPr lvl="0"/>
            <a:r>
              <a:rPr lang="en-US"/>
              <a:t>Click to edit Master text styles</a:t>
            </a:r>
          </a:p>
          <a:p>
            <a:pPr lvl="1"/>
            <a:r>
              <a:rPr lang="en-US"/>
              <a:t>Second level</a:t>
            </a:r>
          </a:p>
          <a:p>
            <a:pPr lvl="2"/>
            <a:r>
              <a:rPr lang="en-US"/>
              <a:t>Third level</a:t>
            </a:r>
          </a:p>
        </p:txBody>
      </p:sp>
      <p:sp>
        <p:nvSpPr>
          <p:cNvPr id="3" name="Footer Placeholder 2"/>
          <p:cNvSpPr>
            <a:spLocks noGrp="1"/>
          </p:cNvSpPr>
          <p:nvPr>
            <p:ph type="ftr" sz="quarter" idx="24"/>
          </p:nvPr>
        </p:nvSpPr>
        <p:spPr/>
        <p:txBody>
          <a:bodyPr/>
          <a:lstStyle/>
          <a:p>
            <a:r>
              <a:rPr lang="en-GB"/>
              <a:t>Presentation Title</a:t>
            </a:r>
            <a:endParaRPr lang="en-GB" dirty="0"/>
          </a:p>
        </p:txBody>
      </p:sp>
      <p:sp>
        <p:nvSpPr>
          <p:cNvPr id="16" name="Picture Placeholder 10"/>
          <p:cNvSpPr>
            <a:spLocks noGrp="1"/>
          </p:cNvSpPr>
          <p:nvPr>
            <p:ph type="pic" sz="quarter" idx="25"/>
          </p:nvPr>
        </p:nvSpPr>
        <p:spPr>
          <a:xfrm>
            <a:off x="2306719" y="2286742"/>
            <a:ext cx="1800000" cy="1656184"/>
          </a:xfrm>
        </p:spPr>
        <p:txBody>
          <a:bodyPr/>
          <a:lstStyle/>
          <a:p>
            <a:r>
              <a:rPr lang="en-US"/>
              <a:t>Drag picture to placeholder or click icon to add</a:t>
            </a:r>
            <a:endParaRPr lang="en-GB" dirty="0"/>
          </a:p>
        </p:txBody>
      </p:sp>
      <p:sp>
        <p:nvSpPr>
          <p:cNvPr id="17" name="Text Placeholder 17"/>
          <p:cNvSpPr>
            <a:spLocks noGrp="1"/>
          </p:cNvSpPr>
          <p:nvPr>
            <p:ph type="body" sz="quarter" idx="26"/>
          </p:nvPr>
        </p:nvSpPr>
        <p:spPr>
          <a:xfrm>
            <a:off x="2306719" y="4217649"/>
            <a:ext cx="1800000" cy="1655763"/>
          </a:xfrm>
        </p:spPr>
        <p:txBody>
          <a:bodyPr>
            <a:normAutofit/>
          </a:bodyPr>
          <a:lstStyle>
            <a:lvl1pPr>
              <a:spcBef>
                <a:spcPts val="0"/>
              </a:spcBef>
              <a:spcAft>
                <a:spcPts val="600"/>
              </a:spcAft>
              <a:defRPr sz="1100">
                <a:solidFill>
                  <a:schemeClr val="accent1"/>
                </a:solidFill>
              </a:defRPr>
            </a:lvl1pPr>
            <a:lvl2pPr marL="0" indent="0">
              <a:spcBef>
                <a:spcPts val="0"/>
              </a:spcBef>
              <a:spcAft>
                <a:spcPts val="600"/>
              </a:spcAft>
              <a:buNone/>
              <a:defRPr sz="900" spc="30" baseline="0">
                <a:solidFill>
                  <a:schemeClr val="tx2"/>
                </a:solidFill>
              </a:defRPr>
            </a:lvl2pPr>
            <a:lvl3pPr marL="0" indent="0">
              <a:spcBef>
                <a:spcPts val="0"/>
              </a:spcBef>
              <a:spcAft>
                <a:spcPts val="600"/>
              </a:spcAft>
              <a:buNone/>
              <a:defRPr sz="900">
                <a:solidFill>
                  <a:schemeClr val="accent2"/>
                </a:solidFill>
              </a:defRPr>
            </a:lvl3pPr>
            <a:lvl4pPr>
              <a:defRPr sz="900"/>
            </a:lvl4pPr>
            <a:lvl5pPr>
              <a:defRPr sz="900"/>
            </a:lvl5pPr>
          </a:lstStyle>
          <a:p>
            <a:pPr lvl="0"/>
            <a:r>
              <a:rPr lang="en-US"/>
              <a:t>Click to edit Master text styles</a:t>
            </a:r>
          </a:p>
          <a:p>
            <a:pPr lvl="1"/>
            <a:r>
              <a:rPr lang="en-US"/>
              <a:t>Second level</a:t>
            </a:r>
          </a:p>
          <a:p>
            <a:pPr lvl="2"/>
            <a:r>
              <a:rPr lang="en-US"/>
              <a:t>Third level</a:t>
            </a:r>
          </a:p>
        </p:txBody>
      </p:sp>
      <p:sp>
        <p:nvSpPr>
          <p:cNvPr id="23" name="Picture Placeholder 10"/>
          <p:cNvSpPr>
            <a:spLocks noGrp="1"/>
          </p:cNvSpPr>
          <p:nvPr>
            <p:ph type="pic" sz="quarter" idx="27"/>
          </p:nvPr>
        </p:nvSpPr>
        <p:spPr>
          <a:xfrm>
            <a:off x="4400696" y="2286742"/>
            <a:ext cx="1800000" cy="1656184"/>
          </a:xfrm>
        </p:spPr>
        <p:txBody>
          <a:bodyPr/>
          <a:lstStyle/>
          <a:p>
            <a:r>
              <a:rPr lang="en-US"/>
              <a:t>Drag picture to placeholder or click icon to add</a:t>
            </a:r>
            <a:endParaRPr lang="en-GB" dirty="0"/>
          </a:p>
        </p:txBody>
      </p:sp>
      <p:sp>
        <p:nvSpPr>
          <p:cNvPr id="24" name="Text Placeholder 17"/>
          <p:cNvSpPr>
            <a:spLocks noGrp="1"/>
          </p:cNvSpPr>
          <p:nvPr>
            <p:ph type="body" sz="quarter" idx="28"/>
          </p:nvPr>
        </p:nvSpPr>
        <p:spPr>
          <a:xfrm>
            <a:off x="4400697" y="4217649"/>
            <a:ext cx="1800000" cy="1655763"/>
          </a:xfrm>
        </p:spPr>
        <p:txBody>
          <a:bodyPr>
            <a:normAutofit/>
          </a:bodyPr>
          <a:lstStyle>
            <a:lvl1pPr>
              <a:spcBef>
                <a:spcPts val="0"/>
              </a:spcBef>
              <a:spcAft>
                <a:spcPts val="600"/>
              </a:spcAft>
              <a:defRPr sz="1100">
                <a:solidFill>
                  <a:schemeClr val="accent1"/>
                </a:solidFill>
              </a:defRPr>
            </a:lvl1pPr>
            <a:lvl2pPr marL="0" indent="0">
              <a:spcBef>
                <a:spcPts val="0"/>
              </a:spcBef>
              <a:spcAft>
                <a:spcPts val="600"/>
              </a:spcAft>
              <a:buNone/>
              <a:defRPr sz="900" spc="30" baseline="0">
                <a:solidFill>
                  <a:schemeClr val="tx2"/>
                </a:solidFill>
              </a:defRPr>
            </a:lvl2pPr>
            <a:lvl3pPr marL="0" indent="0">
              <a:spcBef>
                <a:spcPts val="0"/>
              </a:spcBef>
              <a:spcAft>
                <a:spcPts val="600"/>
              </a:spcAft>
              <a:buNone/>
              <a:defRPr sz="900">
                <a:solidFill>
                  <a:schemeClr val="accent2"/>
                </a:solidFill>
              </a:defRPr>
            </a:lvl3pPr>
            <a:lvl4pPr>
              <a:defRPr sz="900"/>
            </a:lvl4pPr>
            <a:lvl5pPr>
              <a:defRPr sz="900"/>
            </a:lvl5pPr>
          </a:lstStyle>
          <a:p>
            <a:pPr lvl="0"/>
            <a:r>
              <a:rPr lang="en-US"/>
              <a:t>Click to edit Master text styles</a:t>
            </a:r>
          </a:p>
          <a:p>
            <a:pPr lvl="1"/>
            <a:r>
              <a:rPr lang="en-US"/>
              <a:t>Second level</a:t>
            </a:r>
          </a:p>
          <a:p>
            <a:pPr lvl="2"/>
            <a:r>
              <a:rPr lang="en-US"/>
              <a:t>Third level</a:t>
            </a:r>
          </a:p>
        </p:txBody>
      </p:sp>
      <p:sp>
        <p:nvSpPr>
          <p:cNvPr id="25" name="Picture Placeholder 10"/>
          <p:cNvSpPr>
            <a:spLocks noGrp="1"/>
          </p:cNvSpPr>
          <p:nvPr>
            <p:ph type="pic" sz="quarter" idx="29"/>
          </p:nvPr>
        </p:nvSpPr>
        <p:spPr>
          <a:xfrm>
            <a:off x="6494673" y="2286742"/>
            <a:ext cx="1800000" cy="1656184"/>
          </a:xfrm>
        </p:spPr>
        <p:txBody>
          <a:bodyPr/>
          <a:lstStyle/>
          <a:p>
            <a:r>
              <a:rPr lang="en-US"/>
              <a:t>Drag picture to placeholder or click icon to add</a:t>
            </a:r>
            <a:endParaRPr lang="en-GB" dirty="0"/>
          </a:p>
        </p:txBody>
      </p:sp>
      <p:sp>
        <p:nvSpPr>
          <p:cNvPr id="26" name="Text Placeholder 17"/>
          <p:cNvSpPr>
            <a:spLocks noGrp="1"/>
          </p:cNvSpPr>
          <p:nvPr>
            <p:ph type="body" sz="quarter" idx="30"/>
          </p:nvPr>
        </p:nvSpPr>
        <p:spPr>
          <a:xfrm>
            <a:off x="6494673" y="4217649"/>
            <a:ext cx="1800000" cy="1655763"/>
          </a:xfrm>
        </p:spPr>
        <p:txBody>
          <a:bodyPr>
            <a:normAutofit/>
          </a:bodyPr>
          <a:lstStyle>
            <a:lvl1pPr>
              <a:spcBef>
                <a:spcPts val="0"/>
              </a:spcBef>
              <a:spcAft>
                <a:spcPts val="600"/>
              </a:spcAft>
              <a:defRPr sz="1100">
                <a:solidFill>
                  <a:schemeClr val="accent1"/>
                </a:solidFill>
              </a:defRPr>
            </a:lvl1pPr>
            <a:lvl2pPr marL="0" indent="0">
              <a:spcBef>
                <a:spcPts val="0"/>
              </a:spcBef>
              <a:spcAft>
                <a:spcPts val="600"/>
              </a:spcAft>
              <a:buNone/>
              <a:defRPr sz="900" spc="30" baseline="0">
                <a:solidFill>
                  <a:schemeClr val="tx2"/>
                </a:solidFill>
              </a:defRPr>
            </a:lvl2pPr>
            <a:lvl3pPr marL="0" indent="0">
              <a:spcBef>
                <a:spcPts val="0"/>
              </a:spcBef>
              <a:spcAft>
                <a:spcPts val="600"/>
              </a:spcAft>
              <a:buNone/>
              <a:defRPr sz="900">
                <a:solidFill>
                  <a:schemeClr val="accent2"/>
                </a:solidFill>
              </a:defRPr>
            </a:lvl3pPr>
            <a:lvl4pPr>
              <a:defRPr sz="900"/>
            </a:lvl4pPr>
            <a:lvl5pP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1525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8" name="Picture Placeholder 10"/>
          <p:cNvSpPr>
            <a:spLocks noGrp="1"/>
          </p:cNvSpPr>
          <p:nvPr>
            <p:ph type="pic" sz="quarter" idx="14"/>
          </p:nvPr>
        </p:nvSpPr>
        <p:spPr>
          <a:xfrm>
            <a:off x="323850" y="1844675"/>
            <a:ext cx="7974400" cy="4392637"/>
          </a:xfrm>
        </p:spPr>
        <p:txBody>
          <a:bodyPr/>
          <a:lstStyle/>
          <a:p>
            <a:r>
              <a:rPr lang="en-US"/>
              <a:t>Drag picture to placeholder or click icon to add</a:t>
            </a:r>
            <a:endParaRPr lang="en-GB"/>
          </a:p>
        </p:txBody>
      </p:sp>
      <p:sp>
        <p:nvSpPr>
          <p:cNvPr id="9" name="Date Placeholder 8"/>
          <p:cNvSpPr>
            <a:spLocks noGrp="1"/>
          </p:cNvSpPr>
          <p:nvPr>
            <p:ph type="dt" sz="half" idx="15"/>
          </p:nvPr>
        </p:nvSpPr>
        <p:spPr/>
        <p:txBody>
          <a:bodyPr/>
          <a:lstStyle/>
          <a:p>
            <a:fld id="{0D94F3F4-7326-4768-80B1-DA9CB78CFC5D}" type="datetime4">
              <a:rPr lang="en-GB" smtClean="0"/>
              <a:t>25 January 2020</a:t>
            </a:fld>
            <a:endParaRPr lang="en-GB" dirty="0"/>
          </a:p>
        </p:txBody>
      </p:sp>
      <p:sp>
        <p:nvSpPr>
          <p:cNvPr id="10" name="Footer Placeholder 9"/>
          <p:cNvSpPr>
            <a:spLocks noGrp="1"/>
          </p:cNvSpPr>
          <p:nvPr>
            <p:ph type="ftr" sz="quarter" idx="16"/>
          </p:nvPr>
        </p:nvSpPr>
        <p:spPr/>
        <p:txBody>
          <a:bodyPr/>
          <a:lstStyle/>
          <a:p>
            <a:r>
              <a:rPr lang="en-GB"/>
              <a:t>Presentation Title</a:t>
            </a:r>
            <a:endParaRPr lang="en-GB" dirty="0"/>
          </a:p>
        </p:txBody>
      </p:sp>
      <p:sp>
        <p:nvSpPr>
          <p:cNvPr id="11" name="Slide Number Placeholder 10"/>
          <p:cNvSpPr>
            <a:spLocks noGrp="1"/>
          </p:cNvSpPr>
          <p:nvPr>
            <p:ph type="sldNum" sz="quarter" idx="17"/>
          </p:nvPr>
        </p:nvSpPr>
        <p:spPr/>
        <p:txBody>
          <a:bodyPr/>
          <a:lstStyle/>
          <a:p>
            <a:fld id="{786194A1-5B28-41B4-A256-7AB656992733}" type="slidenum">
              <a:rPr lang="en-GB" smtClean="0"/>
              <a:pPr/>
              <a:t>‹#›</a:t>
            </a:fld>
            <a:endParaRPr lang="en-GB"/>
          </a:p>
        </p:txBody>
      </p:sp>
    </p:spTree>
    <p:extLst>
      <p:ext uri="{BB962C8B-B14F-4D97-AF65-F5344CB8AC3E}">
        <p14:creationId xmlns:p14="http://schemas.microsoft.com/office/powerpoint/2010/main" val="32063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15CEEF1-EBA6-4FE0-BD3F-2AEC7C213697}" type="datetime4">
              <a:rPr lang="en-GB" smtClean="0"/>
              <a:t>25 January 2020</a:t>
            </a:fld>
            <a:endParaRPr lang="en-GB"/>
          </a:p>
        </p:txBody>
      </p:sp>
      <p:sp>
        <p:nvSpPr>
          <p:cNvPr id="4" name="Footer Placeholder 3"/>
          <p:cNvSpPr>
            <a:spLocks noGrp="1"/>
          </p:cNvSpPr>
          <p:nvPr>
            <p:ph type="ftr" sz="quarter" idx="11"/>
          </p:nvPr>
        </p:nvSpPr>
        <p:spPr/>
        <p:txBody>
          <a:bodyPr/>
          <a:lstStyle/>
          <a:p>
            <a:r>
              <a:rPr lang="en-GB"/>
              <a:t>Presentation Title</a:t>
            </a:r>
          </a:p>
        </p:txBody>
      </p:sp>
      <p:sp>
        <p:nvSpPr>
          <p:cNvPr id="5" name="Slide Number Placeholder 4"/>
          <p:cNvSpPr>
            <a:spLocks noGrp="1"/>
          </p:cNvSpPr>
          <p:nvPr>
            <p:ph type="sldNum" sz="quarter" idx="12"/>
          </p:nvPr>
        </p:nvSpPr>
        <p:spPr/>
        <p:txBody>
          <a:bodyPr/>
          <a:lstStyle/>
          <a:p>
            <a:fld id="{786194A1-5B28-41B4-A256-7AB656992733}" type="slidenum">
              <a:rPr lang="en-GB" smtClean="0"/>
              <a:t>‹#›</a:t>
            </a:fld>
            <a:endParaRPr lang="en-GB"/>
          </a:p>
        </p:txBody>
      </p:sp>
    </p:spTree>
    <p:extLst>
      <p:ext uri="{BB962C8B-B14F-4D97-AF65-F5344CB8AC3E}">
        <p14:creationId xmlns:p14="http://schemas.microsoft.com/office/powerpoint/2010/main" val="8966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4F131E-429A-4FBD-A740-D89CA188F899}" type="datetime4">
              <a:rPr lang="en-GB" smtClean="0"/>
              <a:t>25 January 2020</a:t>
            </a:fld>
            <a:endParaRPr lang="en-GB"/>
          </a:p>
        </p:txBody>
      </p:sp>
      <p:sp>
        <p:nvSpPr>
          <p:cNvPr id="3" name="Footer Placeholder 2"/>
          <p:cNvSpPr>
            <a:spLocks noGrp="1"/>
          </p:cNvSpPr>
          <p:nvPr>
            <p:ph type="ftr" sz="quarter" idx="11"/>
          </p:nvPr>
        </p:nvSpPr>
        <p:spPr/>
        <p:txBody>
          <a:bodyPr/>
          <a:lstStyle/>
          <a:p>
            <a:r>
              <a:rPr lang="en-GB"/>
              <a:t>Presentation Title</a:t>
            </a:r>
          </a:p>
        </p:txBody>
      </p:sp>
      <p:sp>
        <p:nvSpPr>
          <p:cNvPr id="4" name="Slide Number Placeholder 3"/>
          <p:cNvSpPr>
            <a:spLocks noGrp="1"/>
          </p:cNvSpPr>
          <p:nvPr>
            <p:ph type="sldNum" sz="quarter" idx="12"/>
          </p:nvPr>
        </p:nvSpPr>
        <p:spPr/>
        <p:txBody>
          <a:bodyPr/>
          <a:lstStyle/>
          <a:p>
            <a:fld id="{786194A1-5B28-41B4-A256-7AB656992733}" type="slidenum">
              <a:rPr lang="en-GB" smtClean="0"/>
              <a:t>‹#›</a:t>
            </a:fld>
            <a:endParaRPr lang="en-GB"/>
          </a:p>
        </p:txBody>
      </p:sp>
    </p:spTree>
    <p:extLst>
      <p:ext uri="{BB962C8B-B14F-4D97-AF65-F5344CB8AC3E}">
        <p14:creationId xmlns:p14="http://schemas.microsoft.com/office/powerpoint/2010/main" val="23590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pic>
        <p:nvPicPr>
          <p:cNvPr id="6" name="Picture 13">
            <a:extLst>
              <a:ext uri="{FF2B5EF4-FFF2-40B4-BE49-F238E27FC236}">
                <a16:creationId xmlns:a16="http://schemas.microsoft.com/office/drawing/2014/main" id="{7A490289-584F-5041-98FD-78AD67F29790}"/>
              </a:ext>
            </a:extLst>
          </p:cNvPr>
          <p:cNvPicPr>
            <a:picLocks noChangeAspect="1"/>
          </p:cNvPicPr>
          <p:nvPr/>
        </p:nvPicPr>
        <p:blipFill>
          <a:blip r:embed="rId2">
            <a:extLst>
              <a:ext uri="{28A0092B-C50C-407E-A947-70E740481C1C}">
                <a14:useLocalDpi xmlns:a14="http://schemas.microsoft.com/office/drawing/2010/main" val="0"/>
              </a:ext>
            </a:extLst>
          </a:blip>
          <a:srcRect l="54207" r="34250"/>
          <a:stretch>
            <a:fillRect/>
          </a:stretch>
        </p:blipFill>
        <p:spPr bwMode="auto">
          <a:xfrm>
            <a:off x="4802188" y="0"/>
            <a:ext cx="633412" cy="6858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7" name="Group 14">
            <a:extLst>
              <a:ext uri="{FF2B5EF4-FFF2-40B4-BE49-F238E27FC236}">
                <a16:creationId xmlns:a16="http://schemas.microsoft.com/office/drawing/2014/main" id="{F5BFE59F-CF60-044A-9057-FF48DCEB8329}"/>
              </a:ext>
            </a:extLst>
          </p:cNvPr>
          <p:cNvGrpSpPr>
            <a:grpSpLocks/>
          </p:cNvGrpSpPr>
          <p:nvPr/>
        </p:nvGrpSpPr>
        <p:grpSpPr bwMode="auto">
          <a:xfrm>
            <a:off x="4343400" y="0"/>
            <a:ext cx="458788" cy="6858000"/>
            <a:chOff x="8924955" y="2492896"/>
            <a:chExt cx="94075" cy="2544655"/>
          </a:xfrm>
        </p:grpSpPr>
        <p:sp>
          <p:nvSpPr>
            <p:cNvPr id="8" name="Rectangle 7">
              <a:extLst>
                <a:ext uri="{FF2B5EF4-FFF2-40B4-BE49-F238E27FC236}">
                  <a16:creationId xmlns:a16="http://schemas.microsoft.com/office/drawing/2014/main" id="{A6929AF3-048C-9242-A46F-F10CB6F1B05E}"/>
                </a:ext>
              </a:extLst>
            </p:cNvPr>
            <p:cNvSpPr/>
            <p:nvPr userDrawn="1"/>
          </p:nvSpPr>
          <p:spPr>
            <a:xfrm flipH="1">
              <a:off x="8924955" y="2492896"/>
              <a:ext cx="71940" cy="2544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ctr" eaLnBrk="1" hangingPunct="1">
                <a:defRPr/>
              </a:pPr>
              <a:endParaRPr lang="en-GB" altLang="en-US">
                <a:solidFill>
                  <a:srgbClr val="FFFFFF"/>
                </a:solidFill>
                <a:latin typeface="Arial" pitchFamily="34" charset="0"/>
              </a:endParaRPr>
            </a:p>
          </p:txBody>
        </p:sp>
        <p:sp>
          <p:nvSpPr>
            <p:cNvPr id="9" name="Rectangle 8">
              <a:extLst>
                <a:ext uri="{FF2B5EF4-FFF2-40B4-BE49-F238E27FC236}">
                  <a16:creationId xmlns:a16="http://schemas.microsoft.com/office/drawing/2014/main" id="{DC1904FD-BEE1-B746-9036-8C2F305ED09E}"/>
                </a:ext>
              </a:extLst>
            </p:cNvPr>
            <p:cNvSpPr/>
            <p:nvPr userDrawn="1"/>
          </p:nvSpPr>
          <p:spPr>
            <a:xfrm flipH="1">
              <a:off x="8996244" y="2492896"/>
              <a:ext cx="22786" cy="25446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ctr" eaLnBrk="1" hangingPunct="1">
                <a:defRPr/>
              </a:pPr>
              <a:endParaRPr lang="en-GB" altLang="en-US">
                <a:solidFill>
                  <a:srgbClr val="FFFFFF"/>
                </a:solidFill>
                <a:latin typeface="Arial" pitchFamily="34" charset="0"/>
              </a:endParaRPr>
            </a:p>
          </p:txBody>
        </p:sp>
      </p:grpSp>
      <p:pic>
        <p:nvPicPr>
          <p:cNvPr id="10" name="Picture 17">
            <a:extLst>
              <a:ext uri="{FF2B5EF4-FFF2-40B4-BE49-F238E27FC236}">
                <a16:creationId xmlns:a16="http://schemas.microsoft.com/office/drawing/2014/main" id="{3A5F083C-0B00-9C43-9982-9AEC8BAA1A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038" y="295275"/>
            <a:ext cx="1843087"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4"/>
          <p:cNvSpPr>
            <a:spLocks noGrp="1"/>
          </p:cNvSpPr>
          <p:nvPr>
            <p:ph type="pic" sz="quarter" idx="10"/>
          </p:nvPr>
        </p:nvSpPr>
        <p:spPr>
          <a:xfrm>
            <a:off x="5364088" y="0"/>
            <a:ext cx="3779912" cy="6858000"/>
          </a:xfrm>
        </p:spPr>
        <p:txBody>
          <a:bodyPr rtlCol="0">
            <a:normAutofit/>
          </a:bodyPr>
          <a:lstStyle/>
          <a:p>
            <a:pPr lvl="0"/>
            <a:r>
              <a:rPr lang="en-US" noProof="0"/>
              <a:t>Click icon to add picture</a:t>
            </a:r>
            <a:endParaRPr lang="en-GB" noProof="0"/>
          </a:p>
        </p:txBody>
      </p:sp>
      <p:sp>
        <p:nvSpPr>
          <p:cNvPr id="2" name="Title 1"/>
          <p:cNvSpPr>
            <a:spLocks noGrp="1"/>
          </p:cNvSpPr>
          <p:nvPr>
            <p:ph type="ctrTitle"/>
          </p:nvPr>
        </p:nvSpPr>
        <p:spPr>
          <a:xfrm>
            <a:off x="293549" y="2130425"/>
            <a:ext cx="4084912" cy="1470025"/>
          </a:xfrm>
        </p:spPr>
        <p:txBody>
          <a:bodyPr lIns="36000" rIns="36000">
            <a:normAutofit/>
          </a:bodyPr>
          <a:lstStyle>
            <a:lvl1pPr algn="l">
              <a:defRPr sz="3000"/>
            </a:lvl1pPr>
          </a:lstStyle>
          <a:p>
            <a:r>
              <a:rPr lang="en-US"/>
              <a:t>Click to edit Master title style</a:t>
            </a:r>
            <a:endParaRPr lang="en-GB" dirty="0"/>
          </a:p>
        </p:txBody>
      </p:sp>
      <p:sp>
        <p:nvSpPr>
          <p:cNvPr id="3" name="Subtitle 2"/>
          <p:cNvSpPr>
            <a:spLocks noGrp="1"/>
          </p:cNvSpPr>
          <p:nvPr>
            <p:ph type="subTitle" idx="1"/>
          </p:nvPr>
        </p:nvSpPr>
        <p:spPr>
          <a:xfrm>
            <a:off x="293549" y="3620616"/>
            <a:ext cx="4084911" cy="1752600"/>
          </a:xfrm>
        </p:spPr>
        <p:txBody>
          <a:bodyPr lIns="36000" rIns="36000">
            <a:normAutofit/>
          </a:bodyPr>
          <a:lstStyle>
            <a:lvl1pPr marL="0" indent="0" algn="l">
              <a:buNone/>
              <a:defRPr sz="1600" b="1">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1635345705"/>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cSld name="Divider A">
    <p:spTree>
      <p:nvGrpSpPr>
        <p:cNvPr id="1" name=""/>
        <p:cNvGrpSpPr/>
        <p:nvPr/>
      </p:nvGrpSpPr>
      <p:grpSpPr>
        <a:xfrm>
          <a:off x="0" y="0"/>
          <a:ext cx="0" cy="0"/>
          <a:chOff x="0" y="0"/>
          <a:chExt cx="0" cy="0"/>
        </a:xfrm>
      </p:grpSpPr>
      <p:pic>
        <p:nvPicPr>
          <p:cNvPr id="4" name="Picture 13">
            <a:extLst>
              <a:ext uri="{FF2B5EF4-FFF2-40B4-BE49-F238E27FC236}">
                <a16:creationId xmlns:a16="http://schemas.microsoft.com/office/drawing/2014/main" id="{5527AD44-B481-EC4B-B310-56853A9838B1}"/>
              </a:ext>
            </a:extLst>
          </p:cNvPr>
          <p:cNvPicPr>
            <a:picLocks noChangeAspect="1"/>
          </p:cNvPicPr>
          <p:nvPr/>
        </p:nvPicPr>
        <p:blipFill>
          <a:blip r:embed="rId2">
            <a:extLst>
              <a:ext uri="{28A0092B-C50C-407E-A947-70E740481C1C}">
                <a14:useLocalDpi xmlns:a14="http://schemas.microsoft.com/office/drawing/2010/main" val="0"/>
              </a:ext>
            </a:extLst>
          </a:blip>
          <a:srcRect t="6497" b="9666"/>
          <a:stretch>
            <a:fillRect/>
          </a:stretch>
        </p:blipFill>
        <p:spPr bwMode="auto">
          <a:xfrm>
            <a:off x="0" y="0"/>
            <a:ext cx="82708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4">
            <a:extLst>
              <a:ext uri="{FF2B5EF4-FFF2-40B4-BE49-F238E27FC236}">
                <a16:creationId xmlns:a16="http://schemas.microsoft.com/office/drawing/2014/main" id="{A040BC86-098D-5849-9D72-5D12A3631E5D}"/>
              </a:ext>
            </a:extLst>
          </p:cNvPr>
          <p:cNvGrpSpPr>
            <a:grpSpLocks/>
          </p:cNvGrpSpPr>
          <p:nvPr/>
        </p:nvGrpSpPr>
        <p:grpSpPr bwMode="auto">
          <a:xfrm>
            <a:off x="8235950" y="0"/>
            <a:ext cx="915988" cy="6858000"/>
            <a:chOff x="8271538" y="1"/>
            <a:chExt cx="916469" cy="6858000"/>
          </a:xfrm>
        </p:grpSpPr>
        <p:sp>
          <p:nvSpPr>
            <p:cNvPr id="6" name="Rectangle 5">
              <a:extLst>
                <a:ext uri="{FF2B5EF4-FFF2-40B4-BE49-F238E27FC236}">
                  <a16:creationId xmlns:a16="http://schemas.microsoft.com/office/drawing/2014/main" id="{64A2FB2D-8187-F042-A879-4CCE3C5501A3}"/>
                </a:ext>
              </a:extLst>
            </p:cNvPr>
            <p:cNvSpPr/>
            <p:nvPr userDrawn="1"/>
          </p:nvSpPr>
          <p:spPr>
            <a:xfrm>
              <a:off x="8554261" y="1"/>
              <a:ext cx="63374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ctr" eaLnBrk="1" hangingPunct="1">
                <a:defRPr/>
              </a:pPr>
              <a:endParaRPr lang="en-GB" altLang="en-US">
                <a:solidFill>
                  <a:srgbClr val="FFFFFF"/>
                </a:solidFill>
                <a:latin typeface="Arial" pitchFamily="34" charset="0"/>
              </a:endParaRPr>
            </a:p>
          </p:txBody>
        </p:sp>
        <p:sp>
          <p:nvSpPr>
            <p:cNvPr id="7" name="Rectangle 6">
              <a:extLst>
                <a:ext uri="{FF2B5EF4-FFF2-40B4-BE49-F238E27FC236}">
                  <a16:creationId xmlns:a16="http://schemas.microsoft.com/office/drawing/2014/main" id="{89A35C1E-8030-7741-BFA6-43B90444A856}"/>
                </a:ext>
              </a:extLst>
            </p:cNvPr>
            <p:cNvSpPr/>
            <p:nvPr userDrawn="1"/>
          </p:nvSpPr>
          <p:spPr>
            <a:xfrm flipH="1">
              <a:off x="8271538" y="1"/>
              <a:ext cx="28272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ctr" eaLnBrk="1" hangingPunct="1">
                <a:defRPr/>
              </a:pPr>
              <a:endParaRPr lang="en-GB" altLang="en-US">
                <a:solidFill>
                  <a:srgbClr val="FFFFFF"/>
                </a:solidFill>
                <a:latin typeface="Arial" pitchFamily="34" charset="0"/>
              </a:endParaRPr>
            </a:p>
          </p:txBody>
        </p:sp>
      </p:grpSp>
      <p:pic>
        <p:nvPicPr>
          <p:cNvPr id="8" name="Picture 17">
            <a:extLst>
              <a:ext uri="{FF2B5EF4-FFF2-40B4-BE49-F238E27FC236}">
                <a16:creationId xmlns:a16="http://schemas.microsoft.com/office/drawing/2014/main" id="{55E52CDB-EB21-5F4D-A2DD-0ACF5F7EB1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038" y="295275"/>
            <a:ext cx="1843087"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293548" y="2130425"/>
            <a:ext cx="5286563" cy="2018655"/>
          </a:xfrm>
        </p:spPr>
        <p:txBody>
          <a:bodyPr lIns="36000" rIns="36000">
            <a:normAutofit/>
          </a:bodyPr>
          <a:lstStyle>
            <a:lvl1pPr algn="l">
              <a:defRPr sz="3600">
                <a:solidFill>
                  <a:schemeClr val="bg1"/>
                </a:solidFill>
              </a:defRPr>
            </a:lvl1pPr>
          </a:lstStyle>
          <a:p>
            <a:r>
              <a:rPr lang="en-US"/>
              <a:t>Click to edit Master title style</a:t>
            </a:r>
            <a:endParaRPr lang="en-GB" dirty="0"/>
          </a:p>
        </p:txBody>
      </p:sp>
      <p:sp>
        <p:nvSpPr>
          <p:cNvPr id="3" name="Subtitle 2"/>
          <p:cNvSpPr>
            <a:spLocks noGrp="1"/>
          </p:cNvSpPr>
          <p:nvPr>
            <p:ph type="subTitle" idx="1"/>
          </p:nvPr>
        </p:nvSpPr>
        <p:spPr>
          <a:xfrm>
            <a:off x="199057" y="4996263"/>
            <a:ext cx="4084911" cy="1752600"/>
          </a:xfrm>
        </p:spPr>
        <p:txBody>
          <a:bodyPr lIns="36000" rIns="36000" anchor="b">
            <a:normAutofit/>
          </a:bodyPr>
          <a:lstStyle>
            <a:lvl1pPr marL="0" indent="0" algn="l">
              <a:buNone/>
              <a:defRPr sz="8800" b="0" spc="-30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27718002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Red">
    <p:spTree>
      <p:nvGrpSpPr>
        <p:cNvPr id="1" name=""/>
        <p:cNvGrpSpPr/>
        <p:nvPr/>
      </p:nvGrpSpPr>
      <p:grpSpPr>
        <a:xfrm>
          <a:off x="0" y="0"/>
          <a:ext cx="0" cy="0"/>
          <a:chOff x="0" y="0"/>
          <a:chExt cx="0" cy="0"/>
        </a:xfrm>
      </p:grpSpPr>
      <p:sp>
        <p:nvSpPr>
          <p:cNvPr id="4" name="Rectangle 3"/>
          <p:cNvSpPr/>
          <p:nvPr userDrawn="1"/>
        </p:nvSpPr>
        <p:spPr>
          <a:xfrm>
            <a:off x="-1" y="0"/>
            <a:ext cx="8717523"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8936421" y="1"/>
            <a:ext cx="21522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flipH="1">
            <a:off x="8717523" y="0"/>
            <a:ext cx="2188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Picture Placeholder 5"/>
          <p:cNvSpPr>
            <a:spLocks noGrp="1"/>
          </p:cNvSpPr>
          <p:nvPr>
            <p:ph type="pic" sz="quarter" idx="10"/>
          </p:nvPr>
        </p:nvSpPr>
        <p:spPr>
          <a:xfrm>
            <a:off x="4416012" y="0"/>
            <a:ext cx="4301510" cy="6858000"/>
          </a:xfrm>
          <a:ln>
            <a:noFill/>
          </a:ln>
        </p:spPr>
        <p:txBody>
          <a:bodyPr/>
          <a:lstStyle>
            <a:lvl1pPr>
              <a:defRPr>
                <a:solidFill>
                  <a:schemeClr val="bg1"/>
                </a:solidFill>
              </a:defRPr>
            </a:lvl1pPr>
          </a:lstStyle>
          <a:p>
            <a:r>
              <a:rPr lang="en-US"/>
              <a:t>Drag picture to placeholder or click icon to add</a:t>
            </a:r>
            <a:endParaRPr lang="en-GB" dirty="0"/>
          </a:p>
        </p:txBody>
      </p:sp>
      <p:sp>
        <p:nvSpPr>
          <p:cNvPr id="11" name="Title 1"/>
          <p:cNvSpPr>
            <a:spLocks noGrp="1"/>
          </p:cNvSpPr>
          <p:nvPr>
            <p:ph type="ctrTitle"/>
          </p:nvPr>
        </p:nvSpPr>
        <p:spPr>
          <a:xfrm>
            <a:off x="284667" y="2132856"/>
            <a:ext cx="3846404" cy="757907"/>
          </a:xfrm>
        </p:spPr>
        <p:txBody>
          <a:bodyPr lIns="36000" rIns="36000">
            <a:normAutofit/>
          </a:bodyPr>
          <a:lstStyle>
            <a:lvl1pPr algn="l">
              <a:defRPr sz="2700">
                <a:solidFill>
                  <a:schemeClr val="bg1"/>
                </a:solidFill>
              </a:defRPr>
            </a:lvl1pPr>
          </a:lstStyle>
          <a:p>
            <a:r>
              <a:rPr lang="en-US"/>
              <a:t>Click to edit Master title style</a:t>
            </a:r>
            <a:endParaRPr lang="en-GB" dirty="0"/>
          </a:p>
        </p:txBody>
      </p:sp>
      <p:sp>
        <p:nvSpPr>
          <p:cNvPr id="12" name="Content Placeholder 4"/>
          <p:cNvSpPr>
            <a:spLocks noGrp="1"/>
          </p:cNvSpPr>
          <p:nvPr>
            <p:ph sz="quarter" idx="16"/>
          </p:nvPr>
        </p:nvSpPr>
        <p:spPr>
          <a:xfrm>
            <a:off x="284667" y="3754862"/>
            <a:ext cx="3846404" cy="2482450"/>
          </a:xfrm>
        </p:spPr>
        <p:txBody>
          <a:bodyPr>
            <a:noAutofit/>
          </a:bodyPr>
          <a:lstStyle>
            <a:lvl1pPr>
              <a:buClr>
                <a:schemeClr val="bg1"/>
              </a:buClr>
              <a:defRPr sz="1200">
                <a:solidFill>
                  <a:schemeClr val="bg1"/>
                </a:solidFill>
              </a:defRPr>
            </a:lvl1pPr>
            <a:lvl2pPr>
              <a:buClr>
                <a:schemeClr val="bg1"/>
              </a:buClr>
              <a:defRPr sz="12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6"/>
          <p:cNvSpPr>
            <a:spLocks noGrp="1"/>
          </p:cNvSpPr>
          <p:nvPr>
            <p:ph type="body" sz="quarter" idx="17"/>
          </p:nvPr>
        </p:nvSpPr>
        <p:spPr>
          <a:xfrm>
            <a:off x="284666" y="3034780"/>
            <a:ext cx="3846677" cy="576064"/>
          </a:xfrm>
        </p:spPr>
        <p:txBody>
          <a:bodyPr>
            <a:normAutofit/>
          </a:bodyPr>
          <a:lstStyle>
            <a:lvl1pPr>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547612" cy="885865"/>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8049" y="6424470"/>
            <a:ext cx="647526" cy="190718"/>
          </a:xfrm>
          <a:prstGeom prst="rect">
            <a:avLst/>
          </a:prstGeom>
        </p:spPr>
      </p:pic>
      <p:pic>
        <p:nvPicPr>
          <p:cNvPr id="21" name="Picture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331787" y="6410559"/>
            <a:ext cx="647526" cy="218540"/>
          </a:xfrm>
          <a:prstGeom prst="rect">
            <a:avLst/>
          </a:prstGeom>
        </p:spPr>
      </p:pic>
      <p:sp>
        <p:nvSpPr>
          <p:cNvPr id="22" name="TextBox 21"/>
          <p:cNvSpPr txBox="1"/>
          <p:nvPr userDrawn="1"/>
        </p:nvSpPr>
        <p:spPr>
          <a:xfrm>
            <a:off x="208059" y="6381330"/>
            <a:ext cx="1915669" cy="276999"/>
          </a:xfrm>
          <a:prstGeom prst="rect">
            <a:avLst/>
          </a:prstGeom>
          <a:noFill/>
        </p:spPr>
        <p:txBody>
          <a:bodyPr wrap="square" rtlCol="0">
            <a:spAutoFit/>
          </a:bodyPr>
          <a:lstStyle/>
          <a:p>
            <a:r>
              <a:rPr lang="en-US" sz="1200" dirty="0">
                <a:solidFill>
                  <a:schemeClr val="bg1"/>
                </a:solidFill>
              </a:rPr>
              <a:t>Brunel Business School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ítulo y subtítulo">
    <p:spTree>
      <p:nvGrpSpPr>
        <p:cNvPr id="1" name=""/>
        <p:cNvGrpSpPr/>
        <p:nvPr/>
      </p:nvGrpSpPr>
      <p:grpSpPr>
        <a:xfrm>
          <a:off x="0" y="0"/>
          <a:ext cx="0" cy="0"/>
          <a:chOff x="0" y="0"/>
          <a:chExt cx="0" cy="0"/>
        </a:xfrm>
      </p:grpSpPr>
      <p:sp>
        <p:nvSpPr>
          <p:cNvPr id="6" name="Shape 6"/>
          <p:cNvSpPr>
            <a:spLocks noGrp="1"/>
          </p:cNvSpPr>
          <p:nvPr>
            <p:ph type="title"/>
          </p:nvPr>
        </p:nvSpPr>
        <p:spPr>
          <a:xfrm>
            <a:off x="892969" y="1151930"/>
            <a:ext cx="7358063" cy="2321719"/>
          </a:xfrm>
          <a:prstGeom prst="rect">
            <a:avLst/>
          </a:prstGeom>
        </p:spPr>
        <p:txBody>
          <a:bodyPr lIns="0" tIns="0" rIns="0" bIns="0" anchor="b">
            <a:normAutofit/>
          </a:bodyPr>
          <a:lstStyle>
            <a:lvl1pPr algn="ctr" defTabSz="410751">
              <a:defRPr sz="5600">
                <a:latin typeface="+mn-lt"/>
                <a:ea typeface="+mn-ea"/>
                <a:cs typeface="+mn-cs"/>
                <a:sym typeface="Helvetica Light"/>
              </a:defRPr>
            </a:lvl1pPr>
          </a:lstStyle>
          <a:p>
            <a:pPr lvl="0">
              <a:defRPr sz="1800"/>
            </a:pPr>
            <a:r>
              <a:rPr sz="5600"/>
              <a:t>Texto del título</a:t>
            </a:r>
          </a:p>
        </p:txBody>
      </p:sp>
      <p:sp>
        <p:nvSpPr>
          <p:cNvPr id="7" name="Shape 7"/>
          <p:cNvSpPr>
            <a:spLocks noGrp="1"/>
          </p:cNvSpPr>
          <p:nvPr>
            <p:ph type="body" idx="1"/>
          </p:nvPr>
        </p:nvSpPr>
        <p:spPr>
          <a:xfrm>
            <a:off x="892969" y="3536156"/>
            <a:ext cx="7358063" cy="794742"/>
          </a:xfrm>
          <a:prstGeom prst="rect">
            <a:avLst/>
          </a:prstGeom>
        </p:spPr>
        <p:txBody>
          <a:bodyPr lIns="0" tIns="0" rIns="0" bIns="0"/>
          <a:lstStyle>
            <a:lvl1pPr marL="0" indent="0" algn="ctr" defTabSz="410751">
              <a:spcBef>
                <a:spcPts val="0"/>
              </a:spcBef>
              <a:buSzTx/>
              <a:buFontTx/>
              <a:buNone/>
              <a:defRPr sz="2200">
                <a:latin typeface="+mn-lt"/>
                <a:ea typeface="+mn-ea"/>
                <a:cs typeface="+mn-cs"/>
                <a:sym typeface="Helvetica Light"/>
              </a:defRPr>
            </a:lvl1pPr>
            <a:lvl2pPr marL="0" indent="160729" algn="ctr" defTabSz="410751">
              <a:spcBef>
                <a:spcPts val="0"/>
              </a:spcBef>
              <a:buSzTx/>
              <a:buFontTx/>
              <a:buNone/>
              <a:defRPr sz="2200">
                <a:latin typeface="+mn-lt"/>
                <a:ea typeface="+mn-ea"/>
                <a:cs typeface="+mn-cs"/>
                <a:sym typeface="Helvetica Light"/>
              </a:defRPr>
            </a:lvl2pPr>
            <a:lvl3pPr marL="0" indent="321457" algn="ctr" defTabSz="410751">
              <a:spcBef>
                <a:spcPts val="0"/>
              </a:spcBef>
              <a:buSzTx/>
              <a:buFontTx/>
              <a:buNone/>
              <a:defRPr sz="2200">
                <a:latin typeface="+mn-lt"/>
                <a:ea typeface="+mn-ea"/>
                <a:cs typeface="+mn-cs"/>
                <a:sym typeface="Helvetica Light"/>
              </a:defRPr>
            </a:lvl3pPr>
            <a:lvl4pPr marL="0" indent="482186" algn="ctr" defTabSz="410751">
              <a:spcBef>
                <a:spcPts val="0"/>
              </a:spcBef>
              <a:buSzTx/>
              <a:buFontTx/>
              <a:buNone/>
              <a:defRPr sz="2200">
                <a:latin typeface="+mn-lt"/>
                <a:ea typeface="+mn-ea"/>
                <a:cs typeface="+mn-cs"/>
                <a:sym typeface="Helvetica Light"/>
              </a:defRPr>
            </a:lvl4pPr>
            <a:lvl5pPr marL="0" indent="642915" algn="ctr" defTabSz="410751">
              <a:spcBef>
                <a:spcPts val="0"/>
              </a:spcBef>
              <a:buSzTx/>
              <a:buFontTx/>
              <a:buNone/>
              <a:defRPr sz="2200">
                <a:latin typeface="+mn-lt"/>
                <a:ea typeface="+mn-ea"/>
                <a:cs typeface="+mn-cs"/>
                <a:sym typeface="Helvetica Light"/>
              </a:defRPr>
            </a:lvl5pPr>
          </a:lstStyle>
          <a:p>
            <a:pPr lvl="0">
              <a:defRPr sz="1800"/>
            </a:pPr>
            <a:r>
              <a:rPr sz="2200"/>
              <a:t>Nivel de texto 1</a:t>
            </a:r>
          </a:p>
          <a:p>
            <a:pPr lvl="1">
              <a:defRPr sz="1800"/>
            </a:pPr>
            <a:r>
              <a:rPr sz="2200"/>
              <a:t>Nivel de texto 2</a:t>
            </a:r>
          </a:p>
          <a:p>
            <a:pPr lvl="2">
              <a:defRPr sz="1800"/>
            </a:pPr>
            <a:r>
              <a:rPr sz="2200"/>
              <a:t>Nivel de texto 3</a:t>
            </a:r>
          </a:p>
          <a:p>
            <a:pPr lvl="3">
              <a:defRPr sz="1800"/>
            </a:pPr>
            <a:r>
              <a:rPr sz="2200"/>
              <a:t>Nivel de texto 4</a:t>
            </a:r>
          </a:p>
          <a:p>
            <a:pPr lvl="4">
              <a:defRPr sz="1800"/>
            </a:pPr>
            <a:r>
              <a:rPr sz="2200"/>
              <a:t>Nivel de texto 5</a:t>
            </a:r>
          </a:p>
        </p:txBody>
      </p:sp>
    </p:spTree>
    <p:extLst>
      <p:ext uri="{BB962C8B-B14F-4D97-AF65-F5344CB8AC3E}">
        <p14:creationId xmlns:p14="http://schemas.microsoft.com/office/powerpoint/2010/main" val="258560112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5" name="Text Box 13">
            <a:extLst>
              <a:ext uri="{FF2B5EF4-FFF2-40B4-BE49-F238E27FC236}">
                <a16:creationId xmlns:a16="http://schemas.microsoft.com/office/drawing/2014/main" id="{5E90553A-9E9B-4234-B69F-1746B837DE7F}"/>
              </a:ext>
            </a:extLst>
          </p:cNvPr>
          <p:cNvSpPr txBox="1">
            <a:spLocks noChangeArrowheads="1"/>
          </p:cNvSpPr>
          <p:nvPr userDrawn="1"/>
        </p:nvSpPr>
        <p:spPr bwMode="auto">
          <a:xfrm>
            <a:off x="0" y="0"/>
            <a:ext cx="80645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GB" altLang="en-US" sz="800">
                <a:solidFill>
                  <a:srgbClr val="000000"/>
                </a:solidFill>
                <a:latin typeface="Arial" panose="020B0604020202020204" pitchFamily="34" charset="0"/>
              </a:rPr>
              <a:t>Slide 2.</a:t>
            </a:r>
            <a:fld id="{AD6AC59A-B9FD-4D48-AB59-C7238B052BFB}" type="slidenum">
              <a:rPr lang="en-GB" altLang="en-US" sz="800" smtClean="0">
                <a:solidFill>
                  <a:srgbClr val="000000"/>
                </a:solidFill>
                <a:latin typeface="Arial" panose="020B0604020202020204" pitchFamily="34" charset="0"/>
              </a:rPr>
              <a:pPr algn="ctr">
                <a:defRPr/>
              </a:pPr>
              <a:t>‹#›</a:t>
            </a:fld>
            <a:endParaRPr lang="en-GB" altLang="en-US" sz="800">
              <a:solidFill>
                <a:srgbClr val="000000"/>
              </a:solidFill>
              <a:latin typeface="Times" panose="02020603050405020304" pitchFamily="18" charset="0"/>
            </a:endParaRPr>
          </a:p>
        </p:txBody>
      </p:sp>
      <p:sp>
        <p:nvSpPr>
          <p:cNvPr id="6" name="Text Box 13">
            <a:extLst>
              <a:ext uri="{FF2B5EF4-FFF2-40B4-BE49-F238E27FC236}">
                <a16:creationId xmlns:a16="http://schemas.microsoft.com/office/drawing/2014/main" id="{CD2762BD-FE06-4AA7-A4B5-E4D19BCBC53A}"/>
              </a:ext>
            </a:extLst>
          </p:cNvPr>
          <p:cNvSpPr txBox="1">
            <a:spLocks noChangeArrowheads="1"/>
          </p:cNvSpPr>
          <p:nvPr userDrawn="1"/>
        </p:nvSpPr>
        <p:spPr bwMode="auto">
          <a:xfrm>
            <a:off x="1035050" y="6443663"/>
            <a:ext cx="7713663" cy="414337"/>
          </a:xfrm>
          <a:prstGeom prst="rect">
            <a:avLst/>
          </a:prstGeom>
          <a:noFill/>
          <a:ln>
            <a:noFill/>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br>
              <a:rPr lang="en-IN" sz="800" dirty="0"/>
            </a:br>
            <a:r>
              <a:rPr lang="en-IN" sz="800" dirty="0"/>
              <a:t>Johnson, Whittington, </a:t>
            </a:r>
            <a:r>
              <a:rPr lang="en-IN" sz="800" dirty="0" err="1"/>
              <a:t>Scholes</a:t>
            </a:r>
            <a:r>
              <a:rPr lang="en-IN" sz="800" dirty="0"/>
              <a:t>, </a:t>
            </a:r>
            <a:r>
              <a:rPr lang="en-IN" sz="800" dirty="0" err="1"/>
              <a:t>Angwin</a:t>
            </a:r>
            <a:r>
              <a:rPr lang="en-IN" sz="800" dirty="0"/>
              <a:t> and </a:t>
            </a:r>
            <a:r>
              <a:rPr lang="en-IN" sz="800" dirty="0" err="1"/>
              <a:t>Regnér</a:t>
            </a:r>
            <a:r>
              <a:rPr lang="en-IN" sz="800" dirty="0"/>
              <a:t>, </a:t>
            </a:r>
            <a:r>
              <a:rPr lang="en-IN" sz="800" i="1" dirty="0"/>
              <a:t>Exploring Strategy </a:t>
            </a:r>
            <a:r>
              <a:rPr lang="en-IN" sz="800" i="1" dirty="0" err="1"/>
              <a:t>Powerpoints</a:t>
            </a:r>
            <a:r>
              <a:rPr lang="en-IN" sz="800" i="1" dirty="0"/>
              <a:t> on the Web</a:t>
            </a:r>
            <a:r>
              <a:rPr lang="en-IN" sz="800" dirty="0"/>
              <a:t>, 10</a:t>
            </a:r>
            <a:r>
              <a:rPr lang="en-IN" sz="800" baseline="30000" dirty="0"/>
              <a:t>th</a:t>
            </a:r>
            <a:r>
              <a:rPr lang="en-IN" sz="800" dirty="0"/>
              <a:t> edition ©Pearson Education Limited 2014</a:t>
            </a:r>
            <a:endParaRPr lang="en-GB" sz="800" dirty="0"/>
          </a:p>
        </p:txBody>
      </p:sp>
      <p:sp>
        <p:nvSpPr>
          <p:cNvPr id="2" name="Title 1"/>
          <p:cNvSpPr>
            <a:spLocks noGrp="1"/>
          </p:cNvSpPr>
          <p:nvPr>
            <p:ph type="title"/>
          </p:nvPr>
        </p:nvSpPr>
        <p:spPr>
          <a:xfrm>
            <a:off x="457200" y="471488"/>
            <a:ext cx="8229600" cy="747712"/>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610641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3606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Light Blue">
    <p:spTree>
      <p:nvGrpSpPr>
        <p:cNvPr id="1" name=""/>
        <p:cNvGrpSpPr/>
        <p:nvPr/>
      </p:nvGrpSpPr>
      <p:grpSpPr>
        <a:xfrm>
          <a:off x="0" y="0"/>
          <a:ext cx="0" cy="0"/>
          <a:chOff x="0" y="0"/>
          <a:chExt cx="0" cy="0"/>
        </a:xfrm>
      </p:grpSpPr>
      <p:sp>
        <p:nvSpPr>
          <p:cNvPr id="4" name="Rectangle 3"/>
          <p:cNvSpPr/>
          <p:nvPr userDrawn="1"/>
        </p:nvSpPr>
        <p:spPr>
          <a:xfrm>
            <a:off x="-1" y="0"/>
            <a:ext cx="8717523"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8936421" y="1"/>
            <a:ext cx="21522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flipH="1">
            <a:off x="8717523" y="0"/>
            <a:ext cx="2188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Picture Placeholder 5"/>
          <p:cNvSpPr>
            <a:spLocks noGrp="1"/>
          </p:cNvSpPr>
          <p:nvPr>
            <p:ph type="pic" sz="quarter" idx="10"/>
          </p:nvPr>
        </p:nvSpPr>
        <p:spPr>
          <a:xfrm>
            <a:off x="4416012" y="0"/>
            <a:ext cx="4301510" cy="6858000"/>
          </a:xfrm>
          <a:ln>
            <a:noFill/>
          </a:ln>
        </p:spPr>
        <p:txBody>
          <a:bodyPr/>
          <a:lstStyle>
            <a:lvl1pPr>
              <a:defRPr>
                <a:solidFill>
                  <a:schemeClr val="bg1"/>
                </a:solidFill>
              </a:defRPr>
            </a:lvl1pPr>
          </a:lstStyle>
          <a:p>
            <a:r>
              <a:rPr lang="en-US"/>
              <a:t>Drag picture to placeholder or click icon to add</a:t>
            </a:r>
            <a:endParaRPr lang="en-GB" dirty="0"/>
          </a:p>
        </p:txBody>
      </p:sp>
      <p:sp>
        <p:nvSpPr>
          <p:cNvPr id="11" name="Title 1"/>
          <p:cNvSpPr>
            <a:spLocks noGrp="1"/>
          </p:cNvSpPr>
          <p:nvPr>
            <p:ph type="ctrTitle"/>
          </p:nvPr>
        </p:nvSpPr>
        <p:spPr>
          <a:xfrm>
            <a:off x="284667" y="2132856"/>
            <a:ext cx="3846404" cy="757907"/>
          </a:xfrm>
        </p:spPr>
        <p:txBody>
          <a:bodyPr lIns="36000" rIns="36000">
            <a:normAutofit/>
          </a:bodyPr>
          <a:lstStyle>
            <a:lvl1pPr algn="l">
              <a:defRPr sz="2700">
                <a:solidFill>
                  <a:schemeClr val="bg1"/>
                </a:solidFill>
              </a:defRPr>
            </a:lvl1pPr>
          </a:lstStyle>
          <a:p>
            <a:r>
              <a:rPr lang="en-US"/>
              <a:t>Click to edit Master title style</a:t>
            </a:r>
            <a:endParaRPr lang="en-GB" dirty="0"/>
          </a:p>
        </p:txBody>
      </p:sp>
      <p:sp>
        <p:nvSpPr>
          <p:cNvPr id="12" name="Content Placeholder 4"/>
          <p:cNvSpPr>
            <a:spLocks noGrp="1"/>
          </p:cNvSpPr>
          <p:nvPr>
            <p:ph sz="quarter" idx="16"/>
          </p:nvPr>
        </p:nvSpPr>
        <p:spPr>
          <a:xfrm>
            <a:off x="284667" y="3754862"/>
            <a:ext cx="3846404" cy="2482450"/>
          </a:xfrm>
        </p:spPr>
        <p:txBody>
          <a:bodyPr>
            <a:noAutofit/>
          </a:bodyPr>
          <a:lstStyle>
            <a:lvl1pPr>
              <a:buClr>
                <a:schemeClr val="bg1"/>
              </a:buClr>
              <a:defRPr sz="1200">
                <a:solidFill>
                  <a:schemeClr val="bg1"/>
                </a:solidFill>
              </a:defRPr>
            </a:lvl1pPr>
            <a:lvl2pPr>
              <a:buClr>
                <a:schemeClr val="bg1"/>
              </a:buClr>
              <a:defRPr sz="12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6"/>
          <p:cNvSpPr>
            <a:spLocks noGrp="1"/>
          </p:cNvSpPr>
          <p:nvPr>
            <p:ph type="body" sz="quarter" idx="17"/>
          </p:nvPr>
        </p:nvSpPr>
        <p:spPr>
          <a:xfrm>
            <a:off x="284666" y="3034780"/>
            <a:ext cx="3846677" cy="576064"/>
          </a:xfrm>
        </p:spPr>
        <p:txBody>
          <a:bodyPr>
            <a:normAutofit/>
          </a:bodyPr>
          <a:lstStyle>
            <a:lvl1pPr>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547612" cy="885865"/>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8049" y="6424470"/>
            <a:ext cx="647526" cy="190718"/>
          </a:xfrm>
          <a:prstGeom prst="rect">
            <a:avLst/>
          </a:prstGeom>
        </p:spPr>
      </p:pic>
      <p:pic>
        <p:nvPicPr>
          <p:cNvPr id="21" name="Picture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331787" y="6410559"/>
            <a:ext cx="647526" cy="218540"/>
          </a:xfrm>
          <a:prstGeom prst="rect">
            <a:avLst/>
          </a:prstGeom>
        </p:spPr>
      </p:pic>
      <p:sp>
        <p:nvSpPr>
          <p:cNvPr id="22" name="TextBox 21"/>
          <p:cNvSpPr txBox="1"/>
          <p:nvPr userDrawn="1"/>
        </p:nvSpPr>
        <p:spPr>
          <a:xfrm>
            <a:off x="208059" y="6381330"/>
            <a:ext cx="1915669" cy="276999"/>
          </a:xfrm>
          <a:prstGeom prst="rect">
            <a:avLst/>
          </a:prstGeom>
          <a:noFill/>
        </p:spPr>
        <p:txBody>
          <a:bodyPr wrap="square" rtlCol="0">
            <a:spAutoFit/>
          </a:bodyPr>
          <a:lstStyle/>
          <a:p>
            <a:r>
              <a:rPr lang="en-US" sz="1200" dirty="0">
                <a:solidFill>
                  <a:schemeClr val="bg1"/>
                </a:solidFill>
              </a:rPr>
              <a:t>Brunel Business School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4" name="Rectangle 3"/>
          <p:cNvSpPr/>
          <p:nvPr userDrawn="1"/>
        </p:nvSpPr>
        <p:spPr>
          <a:xfrm>
            <a:off x="0" y="0"/>
            <a:ext cx="871752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8936421" y="1"/>
            <a:ext cx="21522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flipH="1">
            <a:off x="8717523" y="0"/>
            <a:ext cx="2188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flipH="1">
            <a:off x="8513470" y="0"/>
            <a:ext cx="218898" cy="6858000"/>
          </a:xfrm>
          <a:prstGeom prst="rect">
            <a:avLst/>
          </a:prstGeom>
          <a:solidFill>
            <a:srgbClr val="183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Picture Placeholder 5"/>
          <p:cNvSpPr>
            <a:spLocks noGrp="1"/>
          </p:cNvSpPr>
          <p:nvPr>
            <p:ph type="pic" sz="quarter" idx="10"/>
          </p:nvPr>
        </p:nvSpPr>
        <p:spPr>
          <a:xfrm>
            <a:off x="4433503" y="0"/>
            <a:ext cx="4079968" cy="6858000"/>
          </a:xfrm>
        </p:spPr>
        <p:txBody>
          <a:bodyPr/>
          <a:lstStyle/>
          <a:p>
            <a:r>
              <a:rPr lang="en-US"/>
              <a:t>Drag picture to placeholder or click icon to add</a:t>
            </a:r>
            <a:endParaRPr lang="en-GB"/>
          </a:p>
        </p:txBody>
      </p:sp>
      <p:sp>
        <p:nvSpPr>
          <p:cNvPr id="14" name="Title 1"/>
          <p:cNvSpPr>
            <a:spLocks noGrp="1"/>
          </p:cNvSpPr>
          <p:nvPr>
            <p:ph type="ctrTitle"/>
          </p:nvPr>
        </p:nvSpPr>
        <p:spPr>
          <a:xfrm>
            <a:off x="284667" y="2132856"/>
            <a:ext cx="3846404" cy="757907"/>
          </a:xfrm>
        </p:spPr>
        <p:txBody>
          <a:bodyPr lIns="36000" rIns="36000">
            <a:normAutofit/>
          </a:bodyPr>
          <a:lstStyle>
            <a:lvl1pPr algn="l">
              <a:defRPr sz="2700">
                <a:solidFill>
                  <a:schemeClr val="accent1"/>
                </a:solidFill>
              </a:defRPr>
            </a:lvl1pPr>
          </a:lstStyle>
          <a:p>
            <a:r>
              <a:rPr lang="en-US"/>
              <a:t>Click to edit Master title style</a:t>
            </a:r>
            <a:endParaRPr lang="en-GB" dirty="0"/>
          </a:p>
        </p:txBody>
      </p:sp>
      <p:sp>
        <p:nvSpPr>
          <p:cNvPr id="15" name="Content Placeholder 4"/>
          <p:cNvSpPr>
            <a:spLocks noGrp="1"/>
          </p:cNvSpPr>
          <p:nvPr>
            <p:ph sz="quarter" idx="16"/>
          </p:nvPr>
        </p:nvSpPr>
        <p:spPr>
          <a:xfrm>
            <a:off x="284667" y="3754862"/>
            <a:ext cx="3846404" cy="2482450"/>
          </a:xfrm>
        </p:spPr>
        <p:txBody>
          <a:bodyPr>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6"/>
          <p:cNvSpPr>
            <a:spLocks noGrp="1"/>
          </p:cNvSpPr>
          <p:nvPr>
            <p:ph type="body" sz="quarter" idx="17"/>
          </p:nvPr>
        </p:nvSpPr>
        <p:spPr>
          <a:xfrm>
            <a:off x="284666" y="3034780"/>
            <a:ext cx="3846677" cy="576064"/>
          </a:xfrm>
        </p:spPr>
        <p:txBody>
          <a:bodyPr>
            <a:normAutofit/>
          </a:bodyPr>
          <a:lstStyle>
            <a:lvl1pPr>
              <a:defRPr sz="200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2546787" cy="891174"/>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57527" y="209868"/>
            <a:ext cx="648000" cy="218808"/>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39527" y="476672"/>
            <a:ext cx="684000" cy="239400"/>
          </a:xfrm>
          <a:prstGeom prst="rect">
            <a:avLst/>
          </a:prstGeom>
        </p:spPr>
      </p:pic>
      <p:sp>
        <p:nvSpPr>
          <p:cNvPr id="20" name="TextBox 19"/>
          <p:cNvSpPr txBox="1"/>
          <p:nvPr userDrawn="1"/>
        </p:nvSpPr>
        <p:spPr>
          <a:xfrm>
            <a:off x="208059" y="6381330"/>
            <a:ext cx="1915669" cy="276999"/>
          </a:xfrm>
          <a:prstGeom prst="rect">
            <a:avLst/>
          </a:prstGeom>
          <a:noFill/>
        </p:spPr>
        <p:txBody>
          <a:bodyPr wrap="square" rtlCol="0">
            <a:spAutoFit/>
          </a:bodyPr>
          <a:lstStyle/>
          <a:p>
            <a:r>
              <a:rPr lang="en-US" sz="1200" dirty="0">
                <a:solidFill>
                  <a:srgbClr val="183964"/>
                </a:solidFill>
              </a:rPr>
              <a:t>Brunel Business School</a:t>
            </a:r>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38736" y="6410706"/>
            <a:ext cx="648000" cy="218808"/>
          </a:xfrm>
          <a:prstGeom prst="rect">
            <a:avLst/>
          </a:prstGeom>
        </p:spPr>
      </p:pic>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55441" y="6406224"/>
            <a:ext cx="684000" cy="239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6" userDrawn="1">
          <p15:clr>
            <a:srgbClr val="FBAE40"/>
          </p15:clr>
        </p15:guide>
        <p15:guide id="2" pos="161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Cover Dark Blue">
    <p:spTree>
      <p:nvGrpSpPr>
        <p:cNvPr id="1" name=""/>
        <p:cNvGrpSpPr/>
        <p:nvPr/>
      </p:nvGrpSpPr>
      <p:grpSpPr>
        <a:xfrm>
          <a:off x="0" y="0"/>
          <a:ext cx="0" cy="0"/>
          <a:chOff x="0" y="0"/>
          <a:chExt cx="0" cy="0"/>
        </a:xfrm>
      </p:grpSpPr>
      <p:sp>
        <p:nvSpPr>
          <p:cNvPr id="4" name="Rectangle 3"/>
          <p:cNvSpPr/>
          <p:nvPr userDrawn="1"/>
        </p:nvSpPr>
        <p:spPr>
          <a:xfrm>
            <a:off x="0" y="0"/>
            <a:ext cx="8717523"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8936421" y="1"/>
            <a:ext cx="21522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flipH="1">
            <a:off x="8717523" y="0"/>
            <a:ext cx="2188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p:cNvSpPr>
            <a:spLocks noGrp="1"/>
          </p:cNvSpPr>
          <p:nvPr>
            <p:ph type="ctrTitle"/>
          </p:nvPr>
        </p:nvSpPr>
        <p:spPr>
          <a:xfrm>
            <a:off x="284666" y="2132856"/>
            <a:ext cx="8103183" cy="757907"/>
          </a:xfrm>
        </p:spPr>
        <p:txBody>
          <a:bodyPr lIns="36000" rIns="36000">
            <a:normAutofit/>
          </a:bodyPr>
          <a:lstStyle>
            <a:lvl1pPr algn="l">
              <a:defRPr sz="2700">
                <a:solidFill>
                  <a:schemeClr val="bg1"/>
                </a:solidFill>
              </a:defRPr>
            </a:lvl1pPr>
          </a:lstStyle>
          <a:p>
            <a:r>
              <a:rPr lang="en-US"/>
              <a:t>Click to edit Master title style</a:t>
            </a:r>
            <a:endParaRPr lang="en-GB" dirty="0"/>
          </a:p>
        </p:txBody>
      </p:sp>
      <p:sp>
        <p:nvSpPr>
          <p:cNvPr id="16" name="Content Placeholder 4"/>
          <p:cNvSpPr>
            <a:spLocks noGrp="1"/>
          </p:cNvSpPr>
          <p:nvPr>
            <p:ph sz="quarter" idx="16"/>
          </p:nvPr>
        </p:nvSpPr>
        <p:spPr>
          <a:xfrm>
            <a:off x="284666" y="3754862"/>
            <a:ext cx="8103183" cy="2482450"/>
          </a:xfrm>
        </p:spPr>
        <p:txBody>
          <a:bodyPr>
            <a:noAutofit/>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6"/>
          <p:cNvSpPr>
            <a:spLocks noGrp="1"/>
          </p:cNvSpPr>
          <p:nvPr>
            <p:ph type="body" sz="quarter" idx="17"/>
          </p:nvPr>
        </p:nvSpPr>
        <p:spPr>
          <a:xfrm>
            <a:off x="284666" y="3034780"/>
            <a:ext cx="8103758" cy="576064"/>
          </a:xfrm>
        </p:spPr>
        <p:txBody>
          <a:bodyPr>
            <a:normAutofit/>
          </a:bodyPr>
          <a:lstStyle>
            <a:lvl1pPr>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547612" cy="88586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8049" y="6424470"/>
            <a:ext cx="647526" cy="190718"/>
          </a:xfrm>
          <a:prstGeom prst="rect">
            <a:avLst/>
          </a:prstGeom>
        </p:spPr>
      </p:pic>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331787" y="6410559"/>
            <a:ext cx="647526" cy="218540"/>
          </a:xfrm>
          <a:prstGeom prst="rect">
            <a:avLst/>
          </a:prstGeom>
        </p:spPr>
      </p:pic>
      <p:sp>
        <p:nvSpPr>
          <p:cNvPr id="20" name="TextBox 19"/>
          <p:cNvSpPr txBox="1"/>
          <p:nvPr userDrawn="1"/>
        </p:nvSpPr>
        <p:spPr>
          <a:xfrm>
            <a:off x="208059" y="6381330"/>
            <a:ext cx="1915669" cy="276999"/>
          </a:xfrm>
          <a:prstGeom prst="rect">
            <a:avLst/>
          </a:prstGeom>
          <a:noFill/>
        </p:spPr>
        <p:txBody>
          <a:bodyPr wrap="square" rtlCol="0">
            <a:spAutoFit/>
          </a:bodyPr>
          <a:lstStyle/>
          <a:p>
            <a:r>
              <a:rPr lang="en-US" sz="1200" dirty="0">
                <a:solidFill>
                  <a:schemeClr val="bg1"/>
                </a:solidFill>
              </a:rPr>
              <a:t>Brunel Business School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Cover Red">
    <p:spTree>
      <p:nvGrpSpPr>
        <p:cNvPr id="1" name=""/>
        <p:cNvGrpSpPr/>
        <p:nvPr/>
      </p:nvGrpSpPr>
      <p:grpSpPr>
        <a:xfrm>
          <a:off x="0" y="0"/>
          <a:ext cx="0" cy="0"/>
          <a:chOff x="0" y="0"/>
          <a:chExt cx="0" cy="0"/>
        </a:xfrm>
      </p:grpSpPr>
      <p:sp>
        <p:nvSpPr>
          <p:cNvPr id="4" name="Rectangle 3"/>
          <p:cNvSpPr/>
          <p:nvPr userDrawn="1"/>
        </p:nvSpPr>
        <p:spPr>
          <a:xfrm>
            <a:off x="-1" y="0"/>
            <a:ext cx="8717523"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8936421" y="1"/>
            <a:ext cx="21522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flipH="1">
            <a:off x="8717523" y="0"/>
            <a:ext cx="2188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p:cNvSpPr>
            <a:spLocks noGrp="1"/>
          </p:cNvSpPr>
          <p:nvPr>
            <p:ph type="ctrTitle"/>
          </p:nvPr>
        </p:nvSpPr>
        <p:spPr>
          <a:xfrm>
            <a:off x="284666" y="2132856"/>
            <a:ext cx="8103183" cy="757907"/>
          </a:xfrm>
        </p:spPr>
        <p:txBody>
          <a:bodyPr lIns="36000" rIns="36000">
            <a:normAutofit/>
          </a:bodyPr>
          <a:lstStyle>
            <a:lvl1pPr algn="l">
              <a:defRPr sz="2700">
                <a:solidFill>
                  <a:schemeClr val="bg1"/>
                </a:solidFill>
              </a:defRPr>
            </a:lvl1pPr>
          </a:lstStyle>
          <a:p>
            <a:r>
              <a:rPr lang="en-US"/>
              <a:t>Click to edit Master title style</a:t>
            </a:r>
            <a:endParaRPr lang="en-GB" dirty="0"/>
          </a:p>
        </p:txBody>
      </p:sp>
      <p:sp>
        <p:nvSpPr>
          <p:cNvPr id="16" name="Content Placeholder 4"/>
          <p:cNvSpPr>
            <a:spLocks noGrp="1"/>
          </p:cNvSpPr>
          <p:nvPr>
            <p:ph sz="quarter" idx="16"/>
          </p:nvPr>
        </p:nvSpPr>
        <p:spPr>
          <a:xfrm>
            <a:off x="284666" y="3754862"/>
            <a:ext cx="8103183" cy="2482450"/>
          </a:xfrm>
        </p:spPr>
        <p:txBody>
          <a:bodyPr>
            <a:noAutofit/>
          </a:bodyPr>
          <a:lstStyle>
            <a:lvl1pPr>
              <a:buClr>
                <a:schemeClr val="bg1"/>
              </a:buClr>
              <a:defRPr sz="1200">
                <a:solidFill>
                  <a:schemeClr val="bg1"/>
                </a:solidFill>
              </a:defRPr>
            </a:lvl1pPr>
            <a:lvl2pPr>
              <a:buClr>
                <a:schemeClr val="bg1"/>
              </a:buClr>
              <a:defRPr sz="12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6"/>
          <p:cNvSpPr>
            <a:spLocks noGrp="1"/>
          </p:cNvSpPr>
          <p:nvPr>
            <p:ph type="body" sz="quarter" idx="17"/>
          </p:nvPr>
        </p:nvSpPr>
        <p:spPr>
          <a:xfrm>
            <a:off x="284666" y="3034780"/>
            <a:ext cx="8103758" cy="576064"/>
          </a:xfrm>
        </p:spPr>
        <p:txBody>
          <a:bodyPr>
            <a:normAutofit/>
          </a:bodyPr>
          <a:lstStyle>
            <a:lvl1pPr>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547612" cy="88586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8049" y="6424470"/>
            <a:ext cx="647526" cy="190718"/>
          </a:xfrm>
          <a:prstGeom prst="rect">
            <a:avLst/>
          </a:prstGeom>
        </p:spPr>
      </p:pic>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331787" y="6410559"/>
            <a:ext cx="647526" cy="218540"/>
          </a:xfrm>
          <a:prstGeom prst="rect">
            <a:avLst/>
          </a:prstGeom>
        </p:spPr>
      </p:pic>
      <p:sp>
        <p:nvSpPr>
          <p:cNvPr id="20" name="TextBox 19"/>
          <p:cNvSpPr txBox="1"/>
          <p:nvPr userDrawn="1"/>
        </p:nvSpPr>
        <p:spPr>
          <a:xfrm>
            <a:off x="208059" y="6381330"/>
            <a:ext cx="1915669" cy="276999"/>
          </a:xfrm>
          <a:prstGeom prst="rect">
            <a:avLst/>
          </a:prstGeom>
          <a:noFill/>
        </p:spPr>
        <p:txBody>
          <a:bodyPr wrap="square" rtlCol="0">
            <a:spAutoFit/>
          </a:bodyPr>
          <a:lstStyle/>
          <a:p>
            <a:r>
              <a:rPr lang="en-US" sz="1200" dirty="0">
                <a:solidFill>
                  <a:schemeClr val="bg1"/>
                </a:solidFill>
              </a:rPr>
              <a:t>Brunel Business School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Cover Light Blue">
    <p:spTree>
      <p:nvGrpSpPr>
        <p:cNvPr id="1" name=""/>
        <p:cNvGrpSpPr/>
        <p:nvPr/>
      </p:nvGrpSpPr>
      <p:grpSpPr>
        <a:xfrm>
          <a:off x="0" y="0"/>
          <a:ext cx="0" cy="0"/>
          <a:chOff x="0" y="0"/>
          <a:chExt cx="0" cy="0"/>
        </a:xfrm>
      </p:grpSpPr>
      <p:sp>
        <p:nvSpPr>
          <p:cNvPr id="4" name="Rectangle 3"/>
          <p:cNvSpPr/>
          <p:nvPr userDrawn="1"/>
        </p:nvSpPr>
        <p:spPr>
          <a:xfrm>
            <a:off x="-1" y="0"/>
            <a:ext cx="8717523"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8936421" y="1"/>
            <a:ext cx="21522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flipH="1">
            <a:off x="8717523" y="0"/>
            <a:ext cx="2188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p:cNvSpPr>
            <a:spLocks noGrp="1"/>
          </p:cNvSpPr>
          <p:nvPr>
            <p:ph type="ctrTitle"/>
          </p:nvPr>
        </p:nvSpPr>
        <p:spPr>
          <a:xfrm>
            <a:off x="284666" y="2132856"/>
            <a:ext cx="8103183" cy="757907"/>
          </a:xfrm>
        </p:spPr>
        <p:txBody>
          <a:bodyPr lIns="36000" rIns="36000">
            <a:normAutofit/>
          </a:bodyPr>
          <a:lstStyle>
            <a:lvl1pPr algn="l">
              <a:defRPr sz="2700">
                <a:solidFill>
                  <a:schemeClr val="bg1"/>
                </a:solidFill>
              </a:defRPr>
            </a:lvl1pPr>
          </a:lstStyle>
          <a:p>
            <a:r>
              <a:rPr lang="en-US"/>
              <a:t>Click to edit Master title style</a:t>
            </a:r>
            <a:endParaRPr lang="en-GB" dirty="0"/>
          </a:p>
        </p:txBody>
      </p:sp>
      <p:sp>
        <p:nvSpPr>
          <p:cNvPr id="11" name="Content Placeholder 4"/>
          <p:cNvSpPr>
            <a:spLocks noGrp="1"/>
          </p:cNvSpPr>
          <p:nvPr>
            <p:ph sz="quarter" idx="16"/>
          </p:nvPr>
        </p:nvSpPr>
        <p:spPr>
          <a:xfrm>
            <a:off x="284666" y="3754862"/>
            <a:ext cx="8103183" cy="2482450"/>
          </a:xfrm>
        </p:spPr>
        <p:txBody>
          <a:bodyPr>
            <a:noAutofit/>
          </a:bodyPr>
          <a:lstStyle>
            <a:lvl1pPr>
              <a:buClr>
                <a:schemeClr val="bg1"/>
              </a:buClr>
              <a:defRPr sz="1200">
                <a:solidFill>
                  <a:schemeClr val="bg1"/>
                </a:solidFill>
              </a:defRPr>
            </a:lvl1pPr>
            <a:lvl2pPr>
              <a:buClr>
                <a:schemeClr val="bg1"/>
              </a:buClr>
              <a:defRPr sz="12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7"/>
          </p:nvPr>
        </p:nvSpPr>
        <p:spPr>
          <a:xfrm>
            <a:off x="284666" y="3034780"/>
            <a:ext cx="8103758" cy="576064"/>
          </a:xfrm>
        </p:spPr>
        <p:txBody>
          <a:bodyPr>
            <a:normAutofit/>
          </a:bodyPr>
          <a:lstStyle>
            <a:lvl1pPr>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2547612" cy="88586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8049" y="6424470"/>
            <a:ext cx="647526" cy="190718"/>
          </a:xfrm>
          <a:prstGeom prst="rect">
            <a:avLst/>
          </a:prstGeom>
        </p:spPr>
      </p:pic>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331787" y="6410559"/>
            <a:ext cx="647526" cy="218540"/>
          </a:xfrm>
          <a:prstGeom prst="rect">
            <a:avLst/>
          </a:prstGeom>
        </p:spPr>
      </p:pic>
      <p:sp>
        <p:nvSpPr>
          <p:cNvPr id="20" name="TextBox 19"/>
          <p:cNvSpPr txBox="1"/>
          <p:nvPr userDrawn="1"/>
        </p:nvSpPr>
        <p:spPr>
          <a:xfrm>
            <a:off x="208059" y="6381330"/>
            <a:ext cx="1915669" cy="276999"/>
          </a:xfrm>
          <a:prstGeom prst="rect">
            <a:avLst/>
          </a:prstGeom>
          <a:noFill/>
        </p:spPr>
        <p:txBody>
          <a:bodyPr wrap="square" rtlCol="0">
            <a:spAutoFit/>
          </a:bodyPr>
          <a:lstStyle/>
          <a:p>
            <a:r>
              <a:rPr lang="en-US" sz="1200" dirty="0">
                <a:solidFill>
                  <a:schemeClr val="bg1"/>
                </a:solidFill>
              </a:rPr>
              <a:t>Brunel Business School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Cover white">
    <p:spTree>
      <p:nvGrpSpPr>
        <p:cNvPr id="1" name=""/>
        <p:cNvGrpSpPr/>
        <p:nvPr/>
      </p:nvGrpSpPr>
      <p:grpSpPr>
        <a:xfrm>
          <a:off x="0" y="0"/>
          <a:ext cx="0" cy="0"/>
          <a:chOff x="0" y="0"/>
          <a:chExt cx="0" cy="0"/>
        </a:xfrm>
      </p:grpSpPr>
      <p:sp>
        <p:nvSpPr>
          <p:cNvPr id="4" name="Rectangle 3"/>
          <p:cNvSpPr/>
          <p:nvPr userDrawn="1"/>
        </p:nvSpPr>
        <p:spPr>
          <a:xfrm>
            <a:off x="0" y="0"/>
            <a:ext cx="871752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8936421" y="1"/>
            <a:ext cx="21522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flipH="1">
            <a:off x="8717523" y="0"/>
            <a:ext cx="2188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flipH="1">
            <a:off x="8513470" y="0"/>
            <a:ext cx="218898" cy="6858000"/>
          </a:xfrm>
          <a:prstGeom prst="rect">
            <a:avLst/>
          </a:prstGeom>
          <a:solidFill>
            <a:srgbClr val="183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1"/>
          <p:cNvSpPr>
            <a:spLocks noGrp="1"/>
          </p:cNvSpPr>
          <p:nvPr>
            <p:ph type="ctrTitle"/>
          </p:nvPr>
        </p:nvSpPr>
        <p:spPr>
          <a:xfrm>
            <a:off x="284666" y="2132856"/>
            <a:ext cx="8103183" cy="757907"/>
          </a:xfrm>
        </p:spPr>
        <p:txBody>
          <a:bodyPr lIns="36000" rIns="36000">
            <a:normAutofit/>
          </a:bodyPr>
          <a:lstStyle>
            <a:lvl1pPr algn="l">
              <a:defRPr sz="2700">
                <a:solidFill>
                  <a:schemeClr val="accent1"/>
                </a:solidFill>
              </a:defRPr>
            </a:lvl1pPr>
          </a:lstStyle>
          <a:p>
            <a:r>
              <a:rPr lang="en-US"/>
              <a:t>Click to edit Master title style</a:t>
            </a:r>
            <a:endParaRPr lang="en-GB" dirty="0"/>
          </a:p>
        </p:txBody>
      </p:sp>
      <p:sp>
        <p:nvSpPr>
          <p:cNvPr id="15" name="Content Placeholder 4"/>
          <p:cNvSpPr>
            <a:spLocks noGrp="1"/>
          </p:cNvSpPr>
          <p:nvPr>
            <p:ph sz="quarter" idx="16"/>
          </p:nvPr>
        </p:nvSpPr>
        <p:spPr>
          <a:xfrm>
            <a:off x="284666" y="3754862"/>
            <a:ext cx="8103183" cy="2482450"/>
          </a:xfrm>
        </p:spPr>
        <p:txBody>
          <a:bodyPr>
            <a:noAutofit/>
          </a:bodyPr>
          <a:lstStyle>
            <a:lvl1pPr>
              <a:buClr>
                <a:schemeClr val="accent2"/>
              </a:buClr>
              <a:defRPr sz="1200">
                <a:solidFill>
                  <a:schemeClr val="accent1"/>
                </a:solidFill>
              </a:defRPr>
            </a:lvl1pPr>
            <a:lvl2pPr>
              <a:buClr>
                <a:schemeClr val="accent2"/>
              </a:buClr>
              <a:defRPr sz="1200">
                <a:solidFill>
                  <a:schemeClr val="accent1"/>
                </a:solidFill>
              </a:defRPr>
            </a:lvl2pPr>
            <a:lvl3pPr>
              <a:buClr>
                <a:schemeClr val="accent2"/>
              </a:buClr>
              <a:defRPr sz="1200">
                <a:solidFill>
                  <a:schemeClr val="accent1"/>
                </a:solidFill>
              </a:defRPr>
            </a:lvl3pPr>
            <a:lvl4pPr>
              <a:buClr>
                <a:schemeClr val="accent2"/>
              </a:buClr>
              <a:defRPr sz="1200">
                <a:solidFill>
                  <a:schemeClr val="accent1"/>
                </a:solidFill>
              </a:defRPr>
            </a:lvl4pPr>
            <a:lvl5pPr>
              <a:buClr>
                <a:schemeClr val="accent2"/>
              </a:buCl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6"/>
          <p:cNvSpPr>
            <a:spLocks noGrp="1"/>
          </p:cNvSpPr>
          <p:nvPr>
            <p:ph type="body" sz="quarter" idx="17"/>
          </p:nvPr>
        </p:nvSpPr>
        <p:spPr>
          <a:xfrm>
            <a:off x="284666" y="3034780"/>
            <a:ext cx="8103758" cy="576064"/>
          </a:xfrm>
        </p:spPr>
        <p:txBody>
          <a:bodyPr>
            <a:normAutofit/>
          </a:bodyPr>
          <a:lstStyle>
            <a:lvl1pPr>
              <a:defRPr sz="200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2546787" cy="891174"/>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38736" y="6410706"/>
            <a:ext cx="648000" cy="218808"/>
          </a:xfrm>
          <a:prstGeom prst="rect">
            <a:avLst/>
          </a:prstGeom>
        </p:spPr>
      </p:pic>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55441" y="6406224"/>
            <a:ext cx="684000" cy="239400"/>
          </a:xfrm>
          <a:prstGeom prst="rect">
            <a:avLst/>
          </a:prstGeom>
        </p:spPr>
      </p:pic>
      <p:sp>
        <p:nvSpPr>
          <p:cNvPr id="22" name="TextBox 21"/>
          <p:cNvSpPr txBox="1"/>
          <p:nvPr userDrawn="1"/>
        </p:nvSpPr>
        <p:spPr>
          <a:xfrm>
            <a:off x="208059" y="6381330"/>
            <a:ext cx="1915669" cy="276999"/>
          </a:xfrm>
          <a:prstGeom prst="rect">
            <a:avLst/>
          </a:prstGeom>
          <a:noFill/>
        </p:spPr>
        <p:txBody>
          <a:bodyPr wrap="square" rtlCol="0">
            <a:spAutoFit/>
          </a:bodyPr>
          <a:lstStyle/>
          <a:p>
            <a:r>
              <a:rPr lang="en-US" sz="1200" dirty="0">
                <a:solidFill>
                  <a:srgbClr val="183964"/>
                </a:solidFill>
              </a:rPr>
              <a:t>Brunel Business School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ig Picture">
    <p:spTree>
      <p:nvGrpSpPr>
        <p:cNvPr id="1" name=""/>
        <p:cNvGrpSpPr/>
        <p:nvPr/>
      </p:nvGrpSpPr>
      <p:grpSpPr>
        <a:xfrm>
          <a:off x="0" y="0"/>
          <a:ext cx="0" cy="0"/>
          <a:chOff x="0" y="0"/>
          <a:chExt cx="0" cy="0"/>
        </a:xfrm>
      </p:grpSpPr>
      <p:sp>
        <p:nvSpPr>
          <p:cNvPr id="11" name="Rectangle 10"/>
          <p:cNvSpPr/>
          <p:nvPr userDrawn="1"/>
        </p:nvSpPr>
        <p:spPr>
          <a:xfrm>
            <a:off x="8936421" y="1"/>
            <a:ext cx="21522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flipH="1">
            <a:off x="8717523" y="0"/>
            <a:ext cx="2188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flipH="1">
            <a:off x="8513470" y="0"/>
            <a:ext cx="218898" cy="6858000"/>
          </a:xfrm>
          <a:prstGeom prst="rect">
            <a:avLst/>
          </a:prstGeom>
          <a:solidFill>
            <a:srgbClr val="183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Picture Placeholder 5"/>
          <p:cNvSpPr>
            <a:spLocks noGrp="1"/>
          </p:cNvSpPr>
          <p:nvPr>
            <p:ph type="pic" sz="quarter" idx="10"/>
          </p:nvPr>
        </p:nvSpPr>
        <p:spPr>
          <a:xfrm>
            <a:off x="0" y="0"/>
            <a:ext cx="8513471" cy="6858000"/>
          </a:xfrm>
        </p:spPr>
        <p:txBody>
          <a:bodyPr/>
          <a:lstStyle/>
          <a:p>
            <a:r>
              <a:rPr lang="en-US"/>
              <a:t>Drag picture to placeholder or click icon to add</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5842" y="269776"/>
            <a:ext cx="8082408" cy="1143000"/>
          </a:xfrm>
          <a:prstGeom prst="rect">
            <a:avLst/>
          </a:prstGeom>
        </p:spPr>
        <p:txBody>
          <a:bodyPr vert="horz" lIns="91440" tIns="45720" rIns="91440" bIns="45720" rtlCol="0" anchor="t">
            <a:normAutofit/>
          </a:bodyPr>
          <a:lstStyle/>
          <a:p>
            <a:r>
              <a:rPr lang="en-US" dirty="0"/>
              <a:t>Click to edit Master </a:t>
            </a:r>
            <a:br>
              <a:rPr lang="en-US" dirty="0"/>
            </a:br>
            <a:r>
              <a:rPr lang="en-US" dirty="0"/>
              <a:t>title style</a:t>
            </a:r>
            <a:endParaRPr lang="en-GB" dirty="0"/>
          </a:p>
        </p:txBody>
      </p:sp>
      <p:sp>
        <p:nvSpPr>
          <p:cNvPr id="3" name="Text Placeholder 2"/>
          <p:cNvSpPr>
            <a:spLocks noGrp="1"/>
          </p:cNvSpPr>
          <p:nvPr>
            <p:ph type="body" idx="1"/>
          </p:nvPr>
        </p:nvSpPr>
        <p:spPr>
          <a:xfrm>
            <a:off x="215842" y="1772816"/>
            <a:ext cx="8082408"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7002428" y="269776"/>
            <a:ext cx="1295822" cy="365125"/>
          </a:xfrm>
          <a:prstGeom prst="rect">
            <a:avLst/>
          </a:prstGeom>
        </p:spPr>
        <p:txBody>
          <a:bodyPr vert="horz" lIns="91440" tIns="45720" rIns="91440" bIns="45720" rtlCol="0" anchor="ctr"/>
          <a:lstStyle>
            <a:lvl1pPr algn="r">
              <a:defRPr sz="900">
                <a:solidFill>
                  <a:schemeClr val="accent1"/>
                </a:solidFill>
              </a:defRPr>
            </a:lvl1pPr>
          </a:lstStyle>
          <a:p>
            <a:fld id="{1993CCB5-4740-432C-BEC8-CE5EDCA961F2}" type="datetime4">
              <a:rPr lang="en-GB" smtClean="0"/>
              <a:pPr/>
              <a:t>25 January 2020</a:t>
            </a:fld>
            <a:endParaRPr lang="en-GB" dirty="0"/>
          </a:p>
        </p:txBody>
      </p:sp>
      <p:sp>
        <p:nvSpPr>
          <p:cNvPr id="5" name="Footer Placeholder 4"/>
          <p:cNvSpPr>
            <a:spLocks noGrp="1"/>
          </p:cNvSpPr>
          <p:nvPr>
            <p:ph type="ftr" sz="quarter" idx="3"/>
          </p:nvPr>
        </p:nvSpPr>
        <p:spPr>
          <a:xfrm>
            <a:off x="1752520" y="6426298"/>
            <a:ext cx="4699091" cy="365125"/>
          </a:xfrm>
          <a:prstGeom prst="rect">
            <a:avLst/>
          </a:prstGeom>
        </p:spPr>
        <p:txBody>
          <a:bodyPr vert="horz" lIns="91440" tIns="45720" rIns="91440" bIns="45720" rtlCol="0" anchor="ctr"/>
          <a:lstStyle>
            <a:lvl1pPr algn="l">
              <a:defRPr sz="900" b="1" spc="20" baseline="0">
                <a:solidFill>
                  <a:schemeClr val="accent1"/>
                </a:solidFill>
              </a:defRPr>
            </a:lvl1pPr>
          </a:lstStyle>
          <a:p>
            <a:r>
              <a:rPr lang="en-GB" dirty="0"/>
              <a:t>Presentation Title</a:t>
            </a:r>
          </a:p>
        </p:txBody>
      </p:sp>
      <p:sp>
        <p:nvSpPr>
          <p:cNvPr id="6" name="Slide Number Placeholder 5"/>
          <p:cNvSpPr>
            <a:spLocks noGrp="1"/>
          </p:cNvSpPr>
          <p:nvPr>
            <p:ph type="sldNum" sz="quarter" idx="4"/>
          </p:nvPr>
        </p:nvSpPr>
        <p:spPr>
          <a:xfrm>
            <a:off x="6516216" y="6426298"/>
            <a:ext cx="1793201" cy="365125"/>
          </a:xfrm>
          <a:prstGeom prst="rect">
            <a:avLst/>
          </a:prstGeom>
        </p:spPr>
        <p:txBody>
          <a:bodyPr vert="horz" lIns="91440" tIns="45720" rIns="91440" bIns="45720" rtlCol="0" anchor="ctr"/>
          <a:lstStyle>
            <a:lvl1pPr algn="r">
              <a:defRPr sz="1200">
                <a:solidFill>
                  <a:schemeClr val="accent2"/>
                </a:solidFill>
              </a:defRPr>
            </a:lvl1pPr>
          </a:lstStyle>
          <a:p>
            <a:fld id="{786194A1-5B28-41B4-A256-7AB656992733}" type="slidenum">
              <a:rPr lang="en-GB" smtClean="0"/>
              <a:pPr/>
              <a:t>‹#›</a:t>
            </a:fld>
            <a:endParaRPr lang="en-GB" dirty="0"/>
          </a:p>
        </p:txBody>
      </p:sp>
      <p:sp>
        <p:nvSpPr>
          <p:cNvPr id="7" name="TextBox 6"/>
          <p:cNvSpPr txBox="1"/>
          <p:nvPr/>
        </p:nvSpPr>
        <p:spPr>
          <a:xfrm>
            <a:off x="218720" y="6502536"/>
            <a:ext cx="1533800" cy="230832"/>
          </a:xfrm>
          <a:prstGeom prst="rect">
            <a:avLst/>
          </a:prstGeom>
          <a:noFill/>
        </p:spPr>
        <p:txBody>
          <a:bodyPr wrap="square" rtlCol="0">
            <a:spAutoFit/>
          </a:bodyPr>
          <a:lstStyle/>
          <a:p>
            <a:r>
              <a:rPr lang="en-GB" sz="900" spc="20" baseline="0" dirty="0">
                <a:solidFill>
                  <a:schemeClr val="accent1"/>
                </a:solidFill>
              </a:rPr>
              <a:t>Brunel University London </a:t>
            </a:r>
          </a:p>
        </p:txBody>
      </p:sp>
      <p:sp>
        <p:nvSpPr>
          <p:cNvPr id="14" name="Rectangle 13"/>
          <p:cNvSpPr/>
          <p:nvPr userDrawn="1"/>
        </p:nvSpPr>
        <p:spPr>
          <a:xfrm>
            <a:off x="8936421" y="1"/>
            <a:ext cx="21522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flipH="1">
            <a:off x="8717523" y="0"/>
            <a:ext cx="2188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userDrawn="1"/>
        </p:nvSpPr>
        <p:spPr>
          <a:xfrm flipH="1">
            <a:off x="8513470" y="0"/>
            <a:ext cx="2188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35908202"/>
      </p:ext>
    </p:extLst>
  </p:cSld>
  <p:clrMap bg1="lt1" tx1="dk1" bg2="lt2" tx2="dk2" accent1="accent1" accent2="accent2" accent3="accent3" accent4="accent4" accent5="accent5" accent6="accent6" hlink="hlink" folHlink="folHlink"/>
  <p:sldLayoutIdLst>
    <p:sldLayoutId id="2147483665"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50" r:id="rId10"/>
    <p:sldLayoutId id="2147483652" r:id="rId11"/>
    <p:sldLayoutId id="2147483659" r:id="rId12"/>
    <p:sldLayoutId id="2147483663" r:id="rId13"/>
    <p:sldLayoutId id="2147483661" r:id="rId14"/>
    <p:sldLayoutId id="2147483662" r:id="rId15"/>
    <p:sldLayoutId id="2147483654" r:id="rId16"/>
    <p:sldLayoutId id="2147483655" r:id="rId17"/>
    <p:sldLayoutId id="2147483677" r:id="rId18"/>
    <p:sldLayoutId id="2147483678" r:id="rId19"/>
    <p:sldLayoutId id="2147483679" r:id="rId20"/>
    <p:sldLayoutId id="2147483680" r:id="rId21"/>
    <p:sldLayoutId id="2147483681"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spcBef>
          <a:spcPct val="0"/>
        </a:spcBef>
        <a:buNone/>
        <a:defRPr sz="2800" b="1" kern="1200">
          <a:solidFill>
            <a:schemeClr val="accent1"/>
          </a:solidFill>
          <a:latin typeface="+mj-lt"/>
          <a:ea typeface="+mj-ea"/>
          <a:cs typeface="+mj-cs"/>
        </a:defRPr>
      </a:lvl1pPr>
    </p:titleStyle>
    <p:bodyStyle>
      <a:lvl1pPr marL="0" indent="0" algn="l" defTabSz="914400" rtl="0" eaLnBrk="1" latinLnBrk="0" hangingPunct="1">
        <a:spcBef>
          <a:spcPts val="0"/>
        </a:spcBef>
        <a:spcAft>
          <a:spcPts val="1200"/>
        </a:spcAft>
        <a:buClr>
          <a:schemeClr val="accent2"/>
        </a:buClr>
        <a:buFont typeface="Arial" panose="020B0604020202020204" pitchFamily="34" charset="0"/>
        <a:buNone/>
        <a:defRPr sz="1600" kern="1200">
          <a:solidFill>
            <a:schemeClr val="accent1"/>
          </a:solidFill>
          <a:latin typeface="+mn-lt"/>
          <a:ea typeface="+mn-ea"/>
          <a:cs typeface="+mn-cs"/>
        </a:defRPr>
      </a:lvl1pPr>
      <a:lvl2pPr marL="179388" indent="-179388" algn="l" defTabSz="914400" rtl="0" eaLnBrk="1" latinLnBrk="0" hangingPunct="1">
        <a:spcBef>
          <a:spcPts val="0"/>
        </a:spcBef>
        <a:spcAft>
          <a:spcPts val="1200"/>
        </a:spcAft>
        <a:buClr>
          <a:schemeClr val="accent2"/>
        </a:buClr>
        <a:buFont typeface="Arial" panose="020B0604020202020204" pitchFamily="34" charset="0"/>
        <a:buChar char="&gt;"/>
        <a:defRPr sz="1400" kern="1200">
          <a:solidFill>
            <a:schemeClr val="accent1"/>
          </a:solidFill>
          <a:latin typeface="+mn-lt"/>
          <a:ea typeface="+mn-ea"/>
          <a:cs typeface="+mn-cs"/>
        </a:defRPr>
      </a:lvl2pPr>
      <a:lvl3pPr marL="449263" indent="-179388" algn="l" defTabSz="914400" rtl="0" eaLnBrk="1" latinLnBrk="0" hangingPunct="1">
        <a:spcBef>
          <a:spcPts val="0"/>
        </a:spcBef>
        <a:spcAft>
          <a:spcPts val="1200"/>
        </a:spcAft>
        <a:buClr>
          <a:schemeClr val="accent2"/>
        </a:buClr>
        <a:buFont typeface="Arial" panose="020B0604020202020204" pitchFamily="34" charset="0"/>
        <a:buChar char="&gt;"/>
        <a:defRPr sz="1200" kern="1200">
          <a:solidFill>
            <a:schemeClr val="accent1"/>
          </a:solidFill>
          <a:latin typeface="+mn-lt"/>
          <a:ea typeface="+mn-ea"/>
          <a:cs typeface="+mn-cs"/>
        </a:defRPr>
      </a:lvl3pPr>
      <a:lvl4pPr marL="719138" indent="-179388" algn="l" defTabSz="914400" rtl="0" eaLnBrk="1" latinLnBrk="0" hangingPunct="1">
        <a:spcBef>
          <a:spcPts val="0"/>
        </a:spcBef>
        <a:spcAft>
          <a:spcPts val="1200"/>
        </a:spcAft>
        <a:buClr>
          <a:schemeClr val="accent2"/>
        </a:buClr>
        <a:buFont typeface="Arial" panose="020B0604020202020204" pitchFamily="34" charset="0"/>
        <a:buChar char="&gt;"/>
        <a:defRPr sz="1100" kern="1200">
          <a:solidFill>
            <a:schemeClr val="accent1"/>
          </a:solidFill>
          <a:latin typeface="+mn-lt"/>
          <a:ea typeface="+mn-ea"/>
          <a:cs typeface="+mn-cs"/>
        </a:defRPr>
      </a:lvl4pPr>
      <a:lvl5pPr marL="989013" indent="-179388" algn="l" defTabSz="914400" rtl="0" eaLnBrk="1" latinLnBrk="0" hangingPunct="1">
        <a:spcBef>
          <a:spcPts val="0"/>
        </a:spcBef>
        <a:spcAft>
          <a:spcPts val="1200"/>
        </a:spcAft>
        <a:buClr>
          <a:schemeClr val="accent2"/>
        </a:buClr>
        <a:buFont typeface="Arial" panose="020B0604020202020204" pitchFamily="34" charset="0"/>
        <a:buChar char="&gt;"/>
        <a:defRPr sz="1100" kern="1200">
          <a:solidFill>
            <a:schemeClr val="accen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25.jpe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 Id="rId9" Type="http://schemas.openxmlformats.org/officeDocument/2006/relationships/image" Target="../media/image19.jpg"/></Relationships>
</file>

<file path=ppt/slides/_rels/slide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MePzW82AgbQ" TargetMode="External"/><Relationship Id="rId2" Type="http://schemas.openxmlformats.org/officeDocument/2006/relationships/image" Target="../media/image54.png"/><Relationship Id="rId1" Type="http://schemas.openxmlformats.org/officeDocument/2006/relationships/slideLayout" Target="../slideLayouts/slideLayout10.xml"/><Relationship Id="rId4" Type="http://schemas.openxmlformats.org/officeDocument/2006/relationships/hyperlink" Target="https://www.youtube.com/watch?v=TFDiPm4VaW0"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1.vml"/><Relationship Id="rId4" Type="http://schemas.openxmlformats.org/officeDocument/2006/relationships/image" Target="../media/image56.wmf"/></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60.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2">
            <a:extLst>
              <a:ext uri="{FF2B5EF4-FFF2-40B4-BE49-F238E27FC236}">
                <a16:creationId xmlns:a16="http://schemas.microsoft.com/office/drawing/2014/main" id="{9932124C-A988-FB43-90FC-4ACE0A708E60}"/>
              </a:ext>
            </a:extLst>
          </p:cNvPr>
          <p:cNvSpPr>
            <a:spLocks noGrp="1"/>
          </p:cNvSpPr>
          <p:nvPr>
            <p:ph type="ctrTitle"/>
          </p:nvPr>
        </p:nvSpPr>
        <p:spPr>
          <a:xfrm>
            <a:off x="293688" y="2130425"/>
            <a:ext cx="4084637" cy="1470025"/>
          </a:xfrm>
        </p:spPr>
        <p:txBody>
          <a:bodyPr>
            <a:normAutofit/>
          </a:bodyPr>
          <a:lstStyle/>
          <a:p>
            <a:pPr eaLnBrk="1" hangingPunct="1">
              <a:defRPr/>
            </a:pPr>
            <a:r>
              <a:rPr lang="en-GB" altLang="en-US" sz="2900" dirty="0">
                <a:solidFill>
                  <a:srgbClr val="002060"/>
                </a:solidFill>
              </a:rPr>
              <a:t>Strategic Management</a:t>
            </a:r>
            <a:endParaRPr lang="en-GB" altLang="en-US" sz="2700" dirty="0"/>
          </a:p>
        </p:txBody>
      </p:sp>
      <p:sp>
        <p:nvSpPr>
          <p:cNvPr id="18434" name="Subtitle 3">
            <a:extLst>
              <a:ext uri="{FF2B5EF4-FFF2-40B4-BE49-F238E27FC236}">
                <a16:creationId xmlns:a16="http://schemas.microsoft.com/office/drawing/2014/main" id="{DBD22D81-9DB3-1848-BBDD-75695034AA8A}"/>
              </a:ext>
            </a:extLst>
          </p:cNvPr>
          <p:cNvSpPr>
            <a:spLocks noGrp="1"/>
          </p:cNvSpPr>
          <p:nvPr>
            <p:ph type="subTitle" idx="1"/>
          </p:nvPr>
        </p:nvSpPr>
        <p:spPr>
          <a:xfrm>
            <a:off x="307975" y="4292600"/>
            <a:ext cx="3363913" cy="1752600"/>
          </a:xfrm>
        </p:spPr>
        <p:txBody>
          <a:bodyPr/>
          <a:lstStyle/>
          <a:p>
            <a:pPr eaLnBrk="1" hangingPunct="1"/>
            <a:r>
              <a:rPr lang="en-GB" altLang="en-US" sz="2800" dirty="0"/>
              <a:t>MG 5596</a:t>
            </a:r>
          </a:p>
          <a:p>
            <a:pPr eaLnBrk="1" hangingPunct="1"/>
            <a:endParaRPr lang="en-GB" altLang="en-US" sz="2800" dirty="0"/>
          </a:p>
        </p:txBody>
      </p:sp>
      <p:sp>
        <p:nvSpPr>
          <p:cNvPr id="18435" name="Rectangle 5">
            <a:extLst>
              <a:ext uri="{FF2B5EF4-FFF2-40B4-BE49-F238E27FC236}">
                <a16:creationId xmlns:a16="http://schemas.microsoft.com/office/drawing/2014/main" id="{A6767F81-9F6D-E641-AFCD-C5528B01DD90}"/>
              </a:ext>
            </a:extLst>
          </p:cNvPr>
          <p:cNvSpPr>
            <a:spLocks noChangeArrowheads="1"/>
          </p:cNvSpPr>
          <p:nvPr/>
        </p:nvSpPr>
        <p:spPr bwMode="auto">
          <a:xfrm>
            <a:off x="5553075" y="2082800"/>
            <a:ext cx="356393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r>
              <a:rPr lang="en-GB" altLang="en-US" sz="2400" b="1" dirty="0">
                <a:solidFill>
                  <a:srgbClr val="002060"/>
                </a:solidFill>
                <a:latin typeface="Arial" panose="020B0604020202020204" pitchFamily="34" charset="0"/>
              </a:rPr>
              <a:t>Understanding the Competitive Environment &amp; Strategic Capabilities</a:t>
            </a:r>
            <a:br>
              <a:rPr lang="en-GB" altLang="en-US" sz="2400" b="1" dirty="0">
                <a:solidFill>
                  <a:srgbClr val="002060"/>
                </a:solidFill>
                <a:latin typeface="Arial" panose="020B0604020202020204" pitchFamily="34" charset="0"/>
              </a:rPr>
            </a:br>
            <a:endParaRPr lang="en-GB" altLang="en-US" sz="2400" b="1" dirty="0">
              <a:solidFill>
                <a:srgbClr val="002060"/>
              </a:solidFill>
              <a:latin typeface="Arial" panose="020B0604020202020204" pitchFamily="34" charset="0"/>
            </a:endParaRPr>
          </a:p>
          <a:p>
            <a:pPr eaLnBrk="1" hangingPunct="1"/>
            <a:r>
              <a:rPr lang="en-GB" altLang="en-US" sz="2400" b="1" dirty="0">
                <a:solidFill>
                  <a:srgbClr val="002060"/>
                </a:solidFill>
                <a:latin typeface="Arial" panose="020B0604020202020204" pitchFamily="34" charset="0"/>
              </a:rPr>
              <a:t>Week 3</a:t>
            </a:r>
          </a:p>
        </p:txBody>
      </p:sp>
      <p:sp>
        <p:nvSpPr>
          <p:cNvPr id="18436" name="Text Box 2">
            <a:extLst>
              <a:ext uri="{FF2B5EF4-FFF2-40B4-BE49-F238E27FC236}">
                <a16:creationId xmlns:a16="http://schemas.microsoft.com/office/drawing/2014/main" id="{E59A0ACB-EB15-FE4F-BC2A-8A856F1E5467}"/>
              </a:ext>
            </a:extLst>
          </p:cNvPr>
          <p:cNvSpPr txBox="1">
            <a:spLocks noChangeArrowheads="1"/>
          </p:cNvSpPr>
          <p:nvPr/>
        </p:nvSpPr>
        <p:spPr bwMode="auto">
          <a:xfrm>
            <a:off x="5508625" y="4676775"/>
            <a:ext cx="3527425"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ts val="1200"/>
              </a:spcAft>
              <a:buClr>
                <a:schemeClr val="accent2"/>
              </a:buClr>
              <a:buFont typeface="Arial" panose="020B0604020202020204" pitchFamily="34" charset="0"/>
              <a:defRPr sz="1600">
                <a:solidFill>
                  <a:schemeClr val="tx2"/>
                </a:solidFill>
                <a:latin typeface="Arial" panose="020B0604020202020204" pitchFamily="34" charset="0"/>
              </a:defRPr>
            </a:lvl1pPr>
            <a:lvl2pPr marL="742950" indent="-285750">
              <a:spcAft>
                <a:spcPts val="1200"/>
              </a:spcAft>
              <a:buClr>
                <a:schemeClr val="accent2"/>
              </a:buClr>
              <a:buFont typeface="Arial" panose="020B0604020202020204" pitchFamily="34" charset="0"/>
              <a:buChar char="&gt;"/>
              <a:defRPr sz="1400">
                <a:solidFill>
                  <a:schemeClr val="tx2"/>
                </a:solidFill>
                <a:latin typeface="Arial" panose="020B0604020202020204" pitchFamily="34" charset="0"/>
              </a:defRPr>
            </a:lvl2pPr>
            <a:lvl3pPr marL="1143000" indent="-228600">
              <a:spcAft>
                <a:spcPts val="1200"/>
              </a:spcAft>
              <a:buClr>
                <a:schemeClr val="accent2"/>
              </a:buClr>
              <a:buFont typeface="Arial" panose="020B0604020202020204" pitchFamily="34" charset="0"/>
              <a:buChar char="&gt;"/>
              <a:defRPr sz="1200">
                <a:solidFill>
                  <a:schemeClr val="tx2"/>
                </a:solidFill>
                <a:latin typeface="Arial" panose="020B0604020202020204" pitchFamily="34" charset="0"/>
              </a:defRPr>
            </a:lvl3pPr>
            <a:lvl4pPr marL="1600200" indent="-228600">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defRPr>
            </a:lvl4pPr>
            <a:lvl5pPr marL="2057400" indent="-228600">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defRPr>
            </a:lvl5pPr>
            <a:lvl6pPr marL="2514600" indent="-228600" eaLnBrk="0" fontAlgn="base" hangingPunct="0">
              <a:spcBef>
                <a:spcPct val="0"/>
              </a:spcBef>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defRPr>
            </a:lvl6pPr>
            <a:lvl7pPr marL="2971800" indent="-228600" eaLnBrk="0" fontAlgn="base" hangingPunct="0">
              <a:spcBef>
                <a:spcPct val="0"/>
              </a:spcBef>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defRPr>
            </a:lvl7pPr>
            <a:lvl8pPr marL="3429000" indent="-228600" eaLnBrk="0" fontAlgn="base" hangingPunct="0">
              <a:spcBef>
                <a:spcPct val="0"/>
              </a:spcBef>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defRPr>
            </a:lvl8pPr>
            <a:lvl9pPr marL="3886200" indent="-228600" eaLnBrk="0" fontAlgn="base" hangingPunct="0">
              <a:spcBef>
                <a:spcPct val="0"/>
              </a:spcBef>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defRPr>
            </a:lvl9pPr>
          </a:lstStyle>
          <a:p>
            <a:pPr eaLnBrk="1" hangingPunct="1">
              <a:spcAft>
                <a:spcPct val="0"/>
              </a:spcAft>
              <a:buClrTx/>
              <a:buFontTx/>
              <a:buNone/>
            </a:pPr>
            <a:endParaRPr lang="en-US" altLang="en-US" sz="1800" b="1" dirty="0">
              <a:solidFill>
                <a:srgbClr val="C00000"/>
              </a:solidFill>
            </a:endParaRPr>
          </a:p>
          <a:p>
            <a:pPr eaLnBrk="1" hangingPunct="1">
              <a:spcAft>
                <a:spcPct val="0"/>
              </a:spcAft>
              <a:buClrTx/>
              <a:buFontTx/>
              <a:buNone/>
            </a:pPr>
            <a:r>
              <a:rPr lang="en-US" altLang="en-US" sz="1900" b="1" dirty="0">
                <a:solidFill>
                  <a:srgbClr val="3B3B3B"/>
                </a:solidFill>
              </a:rPr>
              <a:t>Dr. Ainurul Rosli</a:t>
            </a:r>
          </a:p>
          <a:p>
            <a:pPr eaLnBrk="1" hangingPunct="1">
              <a:spcAft>
                <a:spcPct val="0"/>
              </a:spcAft>
              <a:buClrTx/>
              <a:buFontTx/>
              <a:buNone/>
            </a:pPr>
            <a:endParaRPr lang="en-US" altLang="en-US" dirty="0">
              <a:solidFill>
                <a:srgbClr val="C00000"/>
              </a:solidFill>
            </a:endParaRPr>
          </a:p>
        </p:txBody>
      </p:sp>
    </p:spTree>
    <p:extLst>
      <p:ext uri="{BB962C8B-B14F-4D97-AF65-F5344CB8AC3E}">
        <p14:creationId xmlns:p14="http://schemas.microsoft.com/office/powerpoint/2010/main" val="242817878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630DCE5C-43C8-4805-8A15-5C2BBA04F8B8}"/>
              </a:ext>
            </a:extLst>
          </p:cNvPr>
          <p:cNvSpPr>
            <a:spLocks noGrp="1"/>
          </p:cNvSpPr>
          <p:nvPr>
            <p:ph type="title"/>
          </p:nvPr>
        </p:nvSpPr>
        <p:spPr>
          <a:xfrm>
            <a:off x="840699" y="687480"/>
            <a:ext cx="5605629" cy="994172"/>
          </a:xfrm>
        </p:spPr>
        <p:txBody>
          <a:bodyPr>
            <a:normAutofit/>
          </a:bodyPr>
          <a:lstStyle/>
          <a:p>
            <a:pPr eaLnBrk="1" hangingPunct="1">
              <a:defRPr/>
            </a:pPr>
            <a:r>
              <a:rPr lang="en-GB" altLang="en-US" sz="3850"/>
              <a:t>Key drivers of change</a:t>
            </a:r>
          </a:p>
        </p:txBody>
      </p:sp>
      <p:sp>
        <p:nvSpPr>
          <p:cNvPr id="20483" name="Content Placeholder 2">
            <a:extLst>
              <a:ext uri="{FF2B5EF4-FFF2-40B4-BE49-F238E27FC236}">
                <a16:creationId xmlns:a16="http://schemas.microsoft.com/office/drawing/2014/main" id="{40A62090-406E-49DE-84BC-027DA56E8933}"/>
              </a:ext>
            </a:extLst>
          </p:cNvPr>
          <p:cNvSpPr>
            <a:spLocks noGrp="1"/>
          </p:cNvSpPr>
          <p:nvPr>
            <p:ph idx="1"/>
          </p:nvPr>
        </p:nvSpPr>
        <p:spPr>
          <a:xfrm>
            <a:off x="852321" y="2227943"/>
            <a:ext cx="5033221" cy="3788227"/>
          </a:xfrm>
        </p:spPr>
        <p:txBody>
          <a:bodyPr anchor="ctr">
            <a:normAutofit lnSpcReduction="10000"/>
          </a:bodyPr>
          <a:lstStyle/>
          <a:p>
            <a:pPr marL="282575" indent="-282575" eaLnBrk="1" hangingPunct="1">
              <a:lnSpc>
                <a:spcPct val="90000"/>
              </a:lnSpc>
              <a:buFont typeface="Wingdings 2" pitchFamily="18" charset="2"/>
              <a:buNone/>
              <a:defRPr/>
            </a:pPr>
            <a:r>
              <a:rPr lang="en-GB" altLang="en-US" sz="2100" b="1"/>
              <a:t>Key drivers for change:</a:t>
            </a:r>
          </a:p>
          <a:p>
            <a:pPr marL="282575" indent="-282575" eaLnBrk="1" hangingPunct="1">
              <a:lnSpc>
                <a:spcPct val="90000"/>
              </a:lnSpc>
              <a:buClr>
                <a:schemeClr val="tx1"/>
              </a:buClr>
              <a:defRPr/>
            </a:pPr>
            <a:r>
              <a:rPr lang="en-GB" altLang="en-US" sz="2100"/>
              <a:t>The environmental factors likely to have a high impact on the success or failure of strategy. </a:t>
            </a:r>
          </a:p>
          <a:p>
            <a:pPr marL="282575" indent="-282575" eaLnBrk="1" hangingPunct="1">
              <a:lnSpc>
                <a:spcPct val="90000"/>
              </a:lnSpc>
              <a:buClr>
                <a:schemeClr val="tx1"/>
              </a:buClr>
              <a:defRPr/>
            </a:pPr>
            <a:r>
              <a:rPr lang="en-GB" altLang="en-US" sz="2100"/>
              <a:t>Typically key drivers vary by industry or market. </a:t>
            </a:r>
          </a:p>
          <a:p>
            <a:pPr marL="282575" indent="-282575" eaLnBrk="1" hangingPunct="1">
              <a:lnSpc>
                <a:spcPct val="90000"/>
              </a:lnSpc>
              <a:buClr>
                <a:schemeClr val="tx1"/>
              </a:buClr>
              <a:defRPr/>
            </a:pPr>
            <a:r>
              <a:rPr lang="en-GB" altLang="en-US" sz="2100"/>
              <a:t>For example, retailers are concerned with social changes and customer behaviour which have driven a move to ‘out of town’ shopping. Personal disposable income also drives demand for retailers. </a:t>
            </a:r>
          </a:p>
        </p:txBody>
      </p:sp>
      <p:pic>
        <p:nvPicPr>
          <p:cNvPr id="71" name="Graphic 70" descr="Upward trend">
            <a:extLst>
              <a:ext uri="{FF2B5EF4-FFF2-40B4-BE49-F238E27FC236}">
                <a16:creationId xmlns:a16="http://schemas.microsoft.com/office/drawing/2014/main" id="{BE1A026B-8E8D-4E32-9729-9D9BD9347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93084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80602-9FB6-4538-B701-C1A383D71A58}"/>
              </a:ext>
            </a:extLst>
          </p:cNvPr>
          <p:cNvSpPr>
            <a:spLocks noGrp="1"/>
          </p:cNvSpPr>
          <p:nvPr>
            <p:ph type="title"/>
          </p:nvPr>
        </p:nvSpPr>
        <p:spPr/>
        <p:txBody>
          <a:bodyPr>
            <a:normAutofit/>
          </a:bodyPr>
          <a:lstStyle/>
          <a:p>
            <a:pPr>
              <a:defRPr/>
            </a:pPr>
            <a:r>
              <a:rPr lang="en-GB" dirty="0"/>
              <a:t>Judging whether two related products come from the same industry</a:t>
            </a:r>
          </a:p>
        </p:txBody>
      </p:sp>
      <p:sp>
        <p:nvSpPr>
          <p:cNvPr id="59395" name="Content Placeholder 2">
            <a:extLst>
              <a:ext uri="{FF2B5EF4-FFF2-40B4-BE49-F238E27FC236}">
                <a16:creationId xmlns:a16="http://schemas.microsoft.com/office/drawing/2014/main" id="{A37BEA5E-14DB-4678-B189-28B442F75B67}"/>
              </a:ext>
            </a:extLst>
          </p:cNvPr>
          <p:cNvSpPr>
            <a:spLocks noGrp="1"/>
          </p:cNvSpPr>
          <p:nvPr>
            <p:ph idx="1"/>
          </p:nvPr>
        </p:nvSpPr>
        <p:spPr/>
        <p:txBody>
          <a:bodyPr/>
          <a:lstStyle/>
          <a:p>
            <a:pPr>
              <a:lnSpc>
                <a:spcPct val="90000"/>
              </a:lnSpc>
            </a:pPr>
            <a:r>
              <a:rPr lang="en-GB" altLang="en-US" dirty="0"/>
              <a:t>Are inputs and product technologies similar?</a:t>
            </a:r>
          </a:p>
          <a:p>
            <a:pPr>
              <a:lnSpc>
                <a:spcPct val="90000"/>
              </a:lnSpc>
            </a:pPr>
            <a:r>
              <a:rPr lang="en-GB" altLang="en-US" dirty="0"/>
              <a:t>Are competitors mostly the same?</a:t>
            </a:r>
          </a:p>
          <a:p>
            <a:pPr>
              <a:lnSpc>
                <a:spcPct val="90000"/>
              </a:lnSpc>
            </a:pPr>
            <a:r>
              <a:rPr lang="en-GB" altLang="en-US" dirty="0"/>
              <a:t>Do firms look to the same resources as the basis of competitive advantage, and have broadly similar value chains?</a:t>
            </a:r>
          </a:p>
          <a:p>
            <a:pPr>
              <a:lnSpc>
                <a:spcPct val="90000"/>
              </a:lnSpc>
            </a:pPr>
            <a:r>
              <a:rPr lang="en-GB" altLang="en-US" dirty="0"/>
              <a:t>Is there significant overlap between the different products’ customers and end-users?</a:t>
            </a:r>
          </a:p>
          <a:p>
            <a:pPr>
              <a:lnSpc>
                <a:spcPct val="90000"/>
              </a:lnSpc>
              <a:buFontTx/>
              <a:buNone/>
            </a:pPr>
            <a:r>
              <a:rPr lang="en-GB" altLang="en-US" dirty="0"/>
              <a:t>Firms in an industry also share a ‘recipe’:</a:t>
            </a:r>
          </a:p>
          <a:p>
            <a:pPr lvl="1">
              <a:lnSpc>
                <a:spcPct val="90000"/>
              </a:lnSpc>
            </a:pPr>
            <a:r>
              <a:rPr lang="en-GB" altLang="en-US" dirty="0"/>
              <a:t>Shared mental model; ‘rules of the game’</a:t>
            </a:r>
          </a:p>
          <a:p>
            <a:pPr lvl="1">
              <a:lnSpc>
                <a:spcPct val="90000"/>
              </a:lnSpc>
            </a:pPr>
            <a:r>
              <a:rPr lang="en-GB" altLang="en-US" dirty="0"/>
              <a:t>Common routines</a:t>
            </a:r>
          </a:p>
        </p:txBody>
      </p:sp>
      <p:cxnSp>
        <p:nvCxnSpPr>
          <p:cNvPr id="59396" name="Straight Connector 4">
            <a:extLst>
              <a:ext uri="{FF2B5EF4-FFF2-40B4-BE49-F238E27FC236}">
                <a16:creationId xmlns:a16="http://schemas.microsoft.com/office/drawing/2014/main" id="{AB545F1B-F34D-43A1-9EC6-F663676B7430}"/>
              </a:ext>
            </a:extLst>
          </p:cNvPr>
          <p:cNvCxnSpPr>
            <a:cxnSpLocks noChangeShapeType="1"/>
          </p:cNvCxnSpPr>
          <p:nvPr/>
        </p:nvCxnSpPr>
        <p:spPr bwMode="auto">
          <a:xfrm>
            <a:off x="857250" y="4643438"/>
            <a:ext cx="7286625" cy="1587"/>
          </a:xfrm>
          <a:prstGeom prst="line">
            <a:avLst/>
          </a:prstGeom>
          <a:noFill/>
          <a:ln w="2222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92137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18490" y="0"/>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2" name="1 Rectángulo"/>
          <p:cNvSpPr/>
          <p:nvPr/>
        </p:nvSpPr>
        <p:spPr>
          <a:xfrm>
            <a:off x="1432901" y="5163053"/>
            <a:ext cx="4572000" cy="497732"/>
          </a:xfrm>
          <a:prstGeom prst="rect">
            <a:avLst/>
          </a:prstGeom>
        </p:spPr>
        <p:txBody>
          <a:bodyPr lIns="64291" tIns="32146" rIns="64291" bIns="32146">
            <a:spAutoFit/>
          </a:bodyPr>
          <a:lstStyle/>
          <a:p>
            <a:pPr algn="l"/>
            <a:br>
              <a:rPr lang="es-ES" sz="1400" b="1" dirty="0">
                <a:solidFill>
                  <a:schemeClr val="bg1">
                    <a:lumMod val="50000"/>
                  </a:schemeClr>
                </a:solidFill>
                <a:latin typeface="Helvetica"/>
                <a:ea typeface="Helvetica"/>
                <a:cs typeface="Helvetica"/>
                <a:sym typeface="Helvetica"/>
              </a:rPr>
            </a:br>
            <a:endParaRPr lang="en-US" sz="1400" dirty="0">
              <a:solidFill>
                <a:schemeClr val="bg1">
                  <a:lumMod val="50000"/>
                </a:schemeClr>
              </a:solidFill>
            </a:endParaRPr>
          </a:p>
        </p:txBody>
      </p:sp>
      <p:sp>
        <p:nvSpPr>
          <p:cNvPr id="10" name="TextBox 9"/>
          <p:cNvSpPr txBox="1"/>
          <p:nvPr/>
        </p:nvSpPr>
        <p:spPr>
          <a:xfrm>
            <a:off x="495299" y="5110003"/>
            <a:ext cx="8153400" cy="1477328"/>
          </a:xfrm>
          <a:prstGeom prst="rect">
            <a:avLst/>
          </a:prstGeom>
          <a:noFill/>
        </p:spPr>
        <p:txBody>
          <a:bodyPr wrap="square" rtlCol="0">
            <a:spAutoFit/>
          </a:bodyPr>
          <a:lstStyle/>
          <a:p>
            <a:pPr marL="285750" indent="-285750">
              <a:buFont typeface="Arial"/>
              <a:buChar char="•"/>
            </a:pPr>
            <a:r>
              <a:rPr lang="en-US" dirty="0">
                <a:solidFill>
                  <a:schemeClr val="accent1"/>
                </a:solidFill>
              </a:rPr>
              <a:t>Understanding the structure of an industry and its attractiveness</a:t>
            </a:r>
          </a:p>
          <a:p>
            <a:pPr marL="285750" indent="-285750">
              <a:buFont typeface="Arial"/>
              <a:buChar char="•"/>
            </a:pPr>
            <a:r>
              <a:rPr lang="en-US" dirty="0"/>
              <a:t>Forces Influencing Firms Performance</a:t>
            </a:r>
          </a:p>
          <a:p>
            <a:pPr marL="285750" indent="-285750">
              <a:buFont typeface="Arial"/>
              <a:buChar char="•"/>
            </a:pPr>
            <a:r>
              <a:rPr lang="en-US" dirty="0">
                <a:solidFill>
                  <a:schemeClr val="accent1"/>
                </a:solidFill>
              </a:rPr>
              <a:t>Help to determine average rate of return for the firms in an industry</a:t>
            </a:r>
          </a:p>
          <a:p>
            <a:pPr marL="285750" indent="-285750">
              <a:buFont typeface="Arial"/>
              <a:buChar char="•"/>
            </a:pPr>
            <a:endParaRPr lang="en-US" dirty="0"/>
          </a:p>
          <a:p>
            <a:endParaRPr lang="en-US" dirty="0"/>
          </a:p>
        </p:txBody>
      </p:sp>
      <p:pic>
        <p:nvPicPr>
          <p:cNvPr id="11" name="Picture 3" descr="G:\Powerpoint\Pe_Uk\PE133-Johnson\Final files\Gif\ch02\C02NE002.gif"/>
          <p:cNvPicPr>
            <a:picLocks noChangeAspect="1" noChangeArrowheads="1"/>
          </p:cNvPicPr>
          <p:nvPr/>
        </p:nvPicPr>
        <p:blipFill rotWithShape="1">
          <a:blip r:embed="rId3">
            <a:extLst>
              <a:ext uri="{28A0092B-C50C-407E-A947-70E740481C1C}">
                <a14:useLocalDpi xmlns:a14="http://schemas.microsoft.com/office/drawing/2010/main" val="0"/>
              </a:ext>
            </a:extLst>
          </a:blip>
          <a:srcRect l="1237" t="2265" r="2347" b="1528"/>
          <a:stretch/>
        </p:blipFill>
        <p:spPr bwMode="auto">
          <a:xfrm>
            <a:off x="3032075" y="83457"/>
            <a:ext cx="5616624" cy="492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234949" y="836241"/>
            <a:ext cx="8674100" cy="830997"/>
          </a:xfrm>
          <a:prstGeom prst="rect">
            <a:avLst/>
          </a:prstGeom>
          <a:noFill/>
        </p:spPr>
        <p:txBody>
          <a:bodyPr wrap="square" rtlCol="0">
            <a:spAutoFit/>
          </a:bodyPr>
          <a:lstStyle/>
          <a:p>
            <a:r>
              <a:rPr lang="en-US" sz="2400"/>
              <a:t>Porters </a:t>
            </a:r>
          </a:p>
          <a:p>
            <a:r>
              <a:rPr lang="en-US" sz="2400" dirty="0"/>
              <a:t>5 Forces Framework</a:t>
            </a:r>
          </a:p>
        </p:txBody>
      </p:sp>
      <p:sp>
        <p:nvSpPr>
          <p:cNvPr id="14" name="Text Box 2"/>
          <p:cNvSpPr txBox="1">
            <a:spLocks noChangeArrowheads="1"/>
          </p:cNvSpPr>
          <p:nvPr/>
        </p:nvSpPr>
        <p:spPr bwMode="auto">
          <a:xfrm>
            <a:off x="821068" y="6093296"/>
            <a:ext cx="75888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GB" altLang="en-US" sz="800" i="1" dirty="0"/>
              <a:t>Source</a:t>
            </a:r>
            <a:r>
              <a:rPr lang="en-GB" altLang="en-US" sz="800" dirty="0"/>
              <a:t>: Adapted with the permission of The Free Press, a Division of Simon &amp; Schuster Adult Publishing Group, from </a:t>
            </a:r>
            <a:r>
              <a:rPr lang="en-GB" altLang="en-US" sz="800" i="1" dirty="0"/>
              <a:t>Competitive Strategy: Techniques for </a:t>
            </a:r>
            <a:r>
              <a:rPr lang="en-GB" altLang="en-US" sz="800" i="1" dirty="0" err="1"/>
              <a:t>Analyzing</a:t>
            </a:r>
            <a:r>
              <a:rPr lang="en-GB" altLang="en-US" sz="800" i="1" dirty="0"/>
              <a:t> Industries and Competitors </a:t>
            </a:r>
            <a:r>
              <a:rPr lang="en-GB" altLang="en-US" sz="800" dirty="0"/>
              <a:t>by Michael E. Porter. Copyright © 1980, 1998 by The Free Press. All rights reserved</a:t>
            </a:r>
          </a:p>
        </p:txBody>
      </p:sp>
      <p:pic>
        <p:nvPicPr>
          <p:cNvPr id="8" name="Picture 7" descr="A drawing of a cartoon character&#10;&#10;Description automatically generated">
            <a:extLst>
              <a:ext uri="{FF2B5EF4-FFF2-40B4-BE49-F238E27FC236}">
                <a16:creationId xmlns:a16="http://schemas.microsoft.com/office/drawing/2014/main" id="{C892FB92-04F0-3645-818D-F93B07BA2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0" y="5951945"/>
            <a:ext cx="694261" cy="694261"/>
          </a:xfrm>
          <a:prstGeom prst="rect">
            <a:avLst/>
          </a:prstGeom>
        </p:spPr>
      </p:pic>
    </p:spTree>
    <p:extLst>
      <p:ext uri="{BB962C8B-B14F-4D97-AF65-F5344CB8AC3E}">
        <p14:creationId xmlns:p14="http://schemas.microsoft.com/office/powerpoint/2010/main" val="32006670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18490" y="0"/>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4" name="TextBox 3"/>
          <p:cNvSpPr txBox="1"/>
          <p:nvPr/>
        </p:nvSpPr>
        <p:spPr>
          <a:xfrm>
            <a:off x="355600" y="838200"/>
            <a:ext cx="8674100" cy="461665"/>
          </a:xfrm>
          <a:prstGeom prst="rect">
            <a:avLst/>
          </a:prstGeom>
          <a:noFill/>
        </p:spPr>
        <p:txBody>
          <a:bodyPr wrap="square" rtlCol="0">
            <a:spAutoFit/>
          </a:bodyPr>
          <a:lstStyle/>
          <a:p>
            <a:pPr>
              <a:defRPr/>
            </a:pPr>
            <a:r>
              <a:rPr lang="en-GB" altLang="en-US" sz="2400" b="1" dirty="0">
                <a:cs typeface="Arial" panose="020B0604020202020204" pitchFamily="34" charset="0"/>
              </a:rPr>
              <a:t>Threat of new entrants</a:t>
            </a:r>
          </a:p>
        </p:txBody>
      </p:sp>
      <p:pic>
        <p:nvPicPr>
          <p:cNvPr id="11" name="Picture 3" descr="gate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1232" y="1484784"/>
            <a:ext cx="3342423" cy="2288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hous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0951" y="1484784"/>
            <a:ext cx="3747191" cy="217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55600" y="3935234"/>
            <a:ext cx="8153400" cy="3077766"/>
          </a:xfrm>
          <a:prstGeom prst="rect">
            <a:avLst/>
          </a:prstGeom>
          <a:noFill/>
        </p:spPr>
        <p:txBody>
          <a:bodyPr wrap="square" rtlCol="0">
            <a:spAutoFit/>
          </a:bodyPr>
          <a:lstStyle/>
          <a:p>
            <a:pPr marL="285750" indent="-285750">
              <a:buFont typeface="Arial"/>
              <a:buChar char="•"/>
            </a:pPr>
            <a:r>
              <a:rPr lang="en-US" dirty="0">
                <a:solidFill>
                  <a:schemeClr val="accent1"/>
                </a:solidFill>
              </a:rPr>
              <a:t>Barriers to entry : Condition that creates a disincentive for a new firm to enter an industry </a:t>
            </a:r>
          </a:p>
          <a:p>
            <a:pPr marL="285750" indent="-285750">
              <a:buFont typeface="Arial"/>
              <a:buChar char="•"/>
            </a:pPr>
            <a:endParaRPr lang="en-US" dirty="0">
              <a:solidFill>
                <a:schemeClr val="accent1"/>
              </a:solidFill>
            </a:endParaRPr>
          </a:p>
          <a:p>
            <a:pPr>
              <a:defRPr/>
            </a:pPr>
            <a:r>
              <a:rPr lang="en-US" dirty="0"/>
              <a:t>How easy it is to enter the industry influences the degree of competition. </a:t>
            </a:r>
          </a:p>
          <a:p>
            <a:pPr>
              <a:defRPr/>
            </a:pPr>
            <a:endParaRPr lang="en-US" dirty="0"/>
          </a:p>
          <a:p>
            <a:pPr>
              <a:defRPr/>
            </a:pPr>
            <a:r>
              <a:rPr lang="en-US" dirty="0"/>
              <a:t>The greater the threat of entry, the worse it is for incumbents in an industry </a:t>
            </a:r>
          </a:p>
          <a:p>
            <a:pPr marL="285750" indent="-285750">
              <a:buFont typeface="Arial"/>
              <a:buChar char="•"/>
            </a:pPr>
            <a:endParaRPr lang="en-US" dirty="0">
              <a:solidFill>
                <a:schemeClr val="accent1"/>
              </a:solidFill>
            </a:endParaRPr>
          </a:p>
          <a:p>
            <a:pPr>
              <a:defRPr/>
            </a:pPr>
            <a:endParaRPr lang="en-GB" altLang="en-US" sz="2000" dirty="0">
              <a:cs typeface="Arial" panose="020B0604020202020204" pitchFamily="34" charset="0"/>
            </a:endParaRPr>
          </a:p>
          <a:p>
            <a:pPr>
              <a:defRPr/>
            </a:pPr>
            <a:endParaRPr lang="en-GB" altLang="en-US" sz="3000" dirty="0">
              <a:cs typeface="Arial" panose="020B0604020202020204" pitchFamily="34" charset="0"/>
            </a:endParaRPr>
          </a:p>
          <a:p>
            <a:pPr marL="285750" indent="-285750">
              <a:buFont typeface="Arial"/>
              <a:buChar char="•"/>
            </a:pPr>
            <a:endParaRPr lang="en-US" dirty="0"/>
          </a:p>
        </p:txBody>
      </p:sp>
    </p:spTree>
    <p:extLst>
      <p:ext uri="{BB962C8B-B14F-4D97-AF65-F5344CB8AC3E}">
        <p14:creationId xmlns:p14="http://schemas.microsoft.com/office/powerpoint/2010/main" val="28511676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18490" y="0"/>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52" name="Shape 52"/>
          <p:cNvSpPr>
            <a:spLocks noGrp="1"/>
          </p:cNvSpPr>
          <p:nvPr>
            <p:ph type="title"/>
          </p:nvPr>
        </p:nvSpPr>
        <p:spPr>
          <a:xfrm>
            <a:off x="641357" y="4386013"/>
            <a:ext cx="7648743" cy="1629326"/>
          </a:xfrm>
          <a:prstGeom prst="rect">
            <a:avLst/>
          </a:prstGeom>
          <a:solidFill>
            <a:srgbClr val="FFFFFF"/>
          </a:solidFill>
        </p:spPr>
        <p:txBody>
          <a:bodyPr>
            <a:normAutofit/>
          </a:bodyPr>
          <a:lstStyle/>
          <a:p>
            <a:pPr defTabSz="345030">
              <a:defRPr sz="1800"/>
            </a:pPr>
            <a:br>
              <a:rPr lang="es-ES" sz="3600" b="1" dirty="0">
                <a:solidFill>
                  <a:srgbClr val="13667C"/>
                </a:solidFill>
                <a:latin typeface="Helvetica"/>
                <a:ea typeface="Helvetica"/>
                <a:cs typeface="Helvetica"/>
                <a:sym typeface="Helvetica"/>
              </a:rPr>
            </a:br>
            <a:endParaRPr sz="3600" b="1" dirty="0">
              <a:solidFill>
                <a:srgbClr val="13667C"/>
              </a:solidFill>
              <a:latin typeface="Helvetica"/>
              <a:ea typeface="Helvetica"/>
              <a:cs typeface="Helvetica"/>
              <a:sym typeface="Helvetica"/>
            </a:endParaRPr>
          </a:p>
        </p:txBody>
      </p:sp>
      <p:sp>
        <p:nvSpPr>
          <p:cNvPr id="2" name="1 Rectángulo"/>
          <p:cNvSpPr/>
          <p:nvPr/>
        </p:nvSpPr>
        <p:spPr>
          <a:xfrm>
            <a:off x="1432901" y="5163053"/>
            <a:ext cx="4572000" cy="497732"/>
          </a:xfrm>
          <a:prstGeom prst="rect">
            <a:avLst/>
          </a:prstGeom>
        </p:spPr>
        <p:txBody>
          <a:bodyPr lIns="64291" tIns="32146" rIns="64291" bIns="32146">
            <a:spAutoFit/>
          </a:bodyPr>
          <a:lstStyle/>
          <a:p>
            <a:pPr algn="l"/>
            <a:br>
              <a:rPr lang="es-ES" sz="1400" b="1" dirty="0">
                <a:solidFill>
                  <a:schemeClr val="bg1">
                    <a:lumMod val="50000"/>
                  </a:schemeClr>
                </a:solidFill>
                <a:latin typeface="Helvetica"/>
                <a:ea typeface="Helvetica"/>
                <a:cs typeface="Helvetica"/>
                <a:sym typeface="Helvetica"/>
              </a:rPr>
            </a:br>
            <a:endParaRPr lang="en-US" sz="1400" dirty="0">
              <a:solidFill>
                <a:schemeClr val="bg1">
                  <a:lumMod val="50000"/>
                </a:schemeClr>
              </a:solidFill>
            </a:endParaRPr>
          </a:p>
        </p:txBody>
      </p:sp>
      <p:sp>
        <p:nvSpPr>
          <p:cNvPr id="4" name="TextBox 3"/>
          <p:cNvSpPr txBox="1"/>
          <p:nvPr/>
        </p:nvSpPr>
        <p:spPr>
          <a:xfrm>
            <a:off x="179512" y="476672"/>
            <a:ext cx="8674100" cy="461665"/>
          </a:xfrm>
          <a:prstGeom prst="rect">
            <a:avLst/>
          </a:prstGeom>
          <a:noFill/>
        </p:spPr>
        <p:txBody>
          <a:bodyPr wrap="square" rtlCol="0">
            <a:spAutoFit/>
          </a:bodyPr>
          <a:lstStyle/>
          <a:p>
            <a:r>
              <a:rPr lang="en-GB" sz="2400" b="1" i="1" dirty="0">
                <a:solidFill>
                  <a:srgbClr val="FF0000"/>
                </a:solidFill>
                <a:latin typeface="Helvetica"/>
                <a:ea typeface="Helvetica"/>
                <a:cs typeface="Helvetica"/>
                <a:sym typeface="Helvetica"/>
              </a:rPr>
              <a:t>Threat of Entry</a:t>
            </a:r>
            <a:endParaRPr lang="en-US" sz="2400" b="1" i="1" dirty="0">
              <a:solidFill>
                <a:srgbClr val="FF0000"/>
              </a:solidFill>
              <a:latin typeface="Avenir Light"/>
              <a:cs typeface="Avenir Light"/>
            </a:endParaRPr>
          </a:p>
        </p:txBody>
      </p:sp>
      <p:sp>
        <p:nvSpPr>
          <p:cNvPr id="6" name="TextBox 5"/>
          <p:cNvSpPr txBox="1"/>
          <p:nvPr/>
        </p:nvSpPr>
        <p:spPr>
          <a:xfrm>
            <a:off x="495300" y="1412776"/>
            <a:ext cx="8153400" cy="3416320"/>
          </a:xfrm>
          <a:prstGeom prst="rect">
            <a:avLst/>
          </a:prstGeom>
          <a:noFill/>
        </p:spPr>
        <p:txBody>
          <a:bodyPr wrap="square" rtlCol="0">
            <a:spAutoFit/>
          </a:bodyPr>
          <a:lstStyle/>
          <a:p>
            <a:pPr marL="285750" indent="-285750">
              <a:buFont typeface="Arial"/>
              <a:buChar char="•"/>
            </a:pPr>
            <a:r>
              <a:rPr lang="en-US" sz="2400" dirty="0">
                <a:solidFill>
                  <a:schemeClr val="accent1"/>
                </a:solidFill>
              </a:rPr>
              <a:t>Scale and experience</a:t>
            </a:r>
          </a:p>
          <a:p>
            <a:pPr marL="285750" indent="-285750">
              <a:buFont typeface="Arial"/>
              <a:buChar char="•"/>
            </a:pPr>
            <a:endParaRPr lang="en-US" sz="2400" dirty="0">
              <a:solidFill>
                <a:schemeClr val="accent1"/>
              </a:solidFill>
            </a:endParaRPr>
          </a:p>
          <a:p>
            <a:pPr marL="285750" indent="-285750">
              <a:buFont typeface="Arial"/>
              <a:buChar char="•"/>
            </a:pPr>
            <a:r>
              <a:rPr lang="en-US" sz="2400" dirty="0">
                <a:solidFill>
                  <a:schemeClr val="accent1"/>
                </a:solidFill>
              </a:rPr>
              <a:t>Access to supply and distribution channels</a:t>
            </a:r>
          </a:p>
          <a:p>
            <a:pPr marL="285750" indent="-285750">
              <a:buFont typeface="Arial"/>
              <a:buChar char="•"/>
            </a:pPr>
            <a:endParaRPr lang="en-US" sz="2400" dirty="0">
              <a:solidFill>
                <a:schemeClr val="accent1"/>
              </a:solidFill>
            </a:endParaRPr>
          </a:p>
          <a:p>
            <a:pPr marL="285750" indent="-285750">
              <a:buFont typeface="Arial"/>
              <a:buChar char="•"/>
            </a:pPr>
            <a:r>
              <a:rPr lang="en-US" sz="2400" dirty="0">
                <a:solidFill>
                  <a:schemeClr val="accent1"/>
                </a:solidFill>
              </a:rPr>
              <a:t>Expected retaliation</a:t>
            </a:r>
          </a:p>
          <a:p>
            <a:pPr marL="285750" indent="-285750">
              <a:buFont typeface="Arial"/>
              <a:buChar char="•"/>
            </a:pPr>
            <a:endParaRPr lang="en-US" sz="2400" dirty="0">
              <a:solidFill>
                <a:schemeClr val="accent1"/>
              </a:solidFill>
            </a:endParaRPr>
          </a:p>
          <a:p>
            <a:pPr marL="285750" indent="-285750">
              <a:buFont typeface="Arial"/>
              <a:buChar char="•"/>
            </a:pPr>
            <a:r>
              <a:rPr lang="en-US" sz="2400" dirty="0">
                <a:solidFill>
                  <a:schemeClr val="accent1"/>
                </a:solidFill>
              </a:rPr>
              <a:t>Legislation or government action</a:t>
            </a:r>
          </a:p>
          <a:p>
            <a:pPr marL="285750" indent="-285750">
              <a:buFont typeface="Arial"/>
              <a:buChar char="•"/>
            </a:pPr>
            <a:endParaRPr lang="en-US" sz="2400" dirty="0">
              <a:solidFill>
                <a:schemeClr val="accent1"/>
              </a:solidFill>
            </a:endParaRPr>
          </a:p>
          <a:p>
            <a:pPr marL="285750" indent="-285750">
              <a:buFont typeface="Arial"/>
              <a:buChar char="•"/>
            </a:pPr>
            <a:r>
              <a:rPr lang="en-US" sz="2400" dirty="0">
                <a:solidFill>
                  <a:schemeClr val="accent1"/>
                </a:solidFill>
              </a:rPr>
              <a:t>Differentiation</a:t>
            </a:r>
          </a:p>
        </p:txBody>
      </p:sp>
    </p:spTree>
    <p:extLst>
      <p:ext uri="{BB962C8B-B14F-4D97-AF65-F5344CB8AC3E}">
        <p14:creationId xmlns:p14="http://schemas.microsoft.com/office/powerpoint/2010/main" val="29695893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18490" y="0"/>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52" name="Shape 52"/>
          <p:cNvSpPr>
            <a:spLocks noGrp="1"/>
          </p:cNvSpPr>
          <p:nvPr>
            <p:ph type="title"/>
          </p:nvPr>
        </p:nvSpPr>
        <p:spPr>
          <a:xfrm>
            <a:off x="641357" y="4386013"/>
            <a:ext cx="7648743" cy="1629326"/>
          </a:xfrm>
          <a:prstGeom prst="rect">
            <a:avLst/>
          </a:prstGeom>
          <a:solidFill>
            <a:srgbClr val="FFFFFF"/>
          </a:solidFill>
        </p:spPr>
        <p:txBody>
          <a:bodyPr>
            <a:normAutofit/>
          </a:bodyPr>
          <a:lstStyle/>
          <a:p>
            <a:pPr defTabSz="345030">
              <a:defRPr sz="1800"/>
            </a:pPr>
            <a:br>
              <a:rPr lang="es-ES" sz="3600" b="1" dirty="0">
                <a:solidFill>
                  <a:srgbClr val="13667C"/>
                </a:solidFill>
                <a:latin typeface="Helvetica"/>
                <a:ea typeface="Helvetica"/>
                <a:cs typeface="Helvetica"/>
                <a:sym typeface="Helvetica"/>
              </a:rPr>
            </a:br>
            <a:endParaRPr sz="3600" b="1" dirty="0">
              <a:solidFill>
                <a:srgbClr val="13667C"/>
              </a:solidFill>
              <a:latin typeface="Helvetica"/>
              <a:ea typeface="Helvetica"/>
              <a:cs typeface="Helvetica"/>
              <a:sym typeface="Helvetica"/>
            </a:endParaRPr>
          </a:p>
        </p:txBody>
      </p:sp>
      <p:sp>
        <p:nvSpPr>
          <p:cNvPr id="2" name="1 Rectángulo"/>
          <p:cNvSpPr/>
          <p:nvPr/>
        </p:nvSpPr>
        <p:spPr>
          <a:xfrm>
            <a:off x="1432901" y="5163053"/>
            <a:ext cx="4572000" cy="497732"/>
          </a:xfrm>
          <a:prstGeom prst="rect">
            <a:avLst/>
          </a:prstGeom>
        </p:spPr>
        <p:txBody>
          <a:bodyPr lIns="64291" tIns="32146" rIns="64291" bIns="32146">
            <a:spAutoFit/>
          </a:bodyPr>
          <a:lstStyle/>
          <a:p>
            <a:pPr algn="l"/>
            <a:br>
              <a:rPr lang="es-ES" sz="1400" b="1" dirty="0">
                <a:solidFill>
                  <a:schemeClr val="bg1">
                    <a:lumMod val="50000"/>
                  </a:schemeClr>
                </a:solidFill>
                <a:latin typeface="Helvetica"/>
                <a:ea typeface="Helvetica"/>
                <a:cs typeface="Helvetica"/>
                <a:sym typeface="Helvetica"/>
              </a:rPr>
            </a:br>
            <a:endParaRPr lang="en-US" sz="1400" dirty="0">
              <a:solidFill>
                <a:schemeClr val="bg1">
                  <a:lumMod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14" y="1201420"/>
            <a:ext cx="8075692" cy="4210499"/>
          </a:xfrm>
          <a:prstGeom prst="rect">
            <a:avLst/>
          </a:prstGeom>
        </p:spPr>
      </p:pic>
      <p:sp>
        <p:nvSpPr>
          <p:cNvPr id="8" name="TextBox 7"/>
          <p:cNvSpPr txBox="1"/>
          <p:nvPr/>
        </p:nvSpPr>
        <p:spPr>
          <a:xfrm>
            <a:off x="179512" y="476672"/>
            <a:ext cx="8674100" cy="461665"/>
          </a:xfrm>
          <a:prstGeom prst="rect">
            <a:avLst/>
          </a:prstGeom>
          <a:noFill/>
        </p:spPr>
        <p:txBody>
          <a:bodyPr wrap="square" rtlCol="0">
            <a:spAutoFit/>
          </a:bodyPr>
          <a:lstStyle/>
          <a:p>
            <a:r>
              <a:rPr lang="en-GB" sz="2400" b="1" i="1" dirty="0">
                <a:solidFill>
                  <a:srgbClr val="FF0000"/>
                </a:solidFill>
                <a:latin typeface="Helvetica"/>
                <a:ea typeface="Helvetica"/>
                <a:cs typeface="Helvetica"/>
                <a:sym typeface="Helvetica"/>
              </a:rPr>
              <a:t>Threat of Entry: Music Industry</a:t>
            </a:r>
            <a:endParaRPr lang="en-US" sz="2400" b="1" i="1" dirty="0">
              <a:solidFill>
                <a:srgbClr val="FF0000"/>
              </a:solidFill>
              <a:latin typeface="Avenir Light"/>
              <a:cs typeface="Avenir Light"/>
            </a:endParaRPr>
          </a:p>
        </p:txBody>
      </p:sp>
    </p:spTree>
    <p:extLst>
      <p:ext uri="{BB962C8B-B14F-4D97-AF65-F5344CB8AC3E}">
        <p14:creationId xmlns:p14="http://schemas.microsoft.com/office/powerpoint/2010/main" val="81923625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18490" y="0"/>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2" name="1 Rectángulo"/>
          <p:cNvSpPr/>
          <p:nvPr/>
        </p:nvSpPr>
        <p:spPr>
          <a:xfrm>
            <a:off x="1432901" y="5163053"/>
            <a:ext cx="4572000" cy="497732"/>
          </a:xfrm>
          <a:prstGeom prst="rect">
            <a:avLst/>
          </a:prstGeom>
        </p:spPr>
        <p:txBody>
          <a:bodyPr lIns="64291" tIns="32146" rIns="64291" bIns="32146">
            <a:spAutoFit/>
          </a:bodyPr>
          <a:lstStyle/>
          <a:p>
            <a:pPr algn="l"/>
            <a:br>
              <a:rPr lang="es-ES" sz="1400" b="1" dirty="0">
                <a:solidFill>
                  <a:schemeClr val="bg1">
                    <a:lumMod val="50000"/>
                  </a:schemeClr>
                </a:solidFill>
                <a:latin typeface="Helvetica"/>
                <a:ea typeface="Helvetica"/>
                <a:cs typeface="Helvetica"/>
                <a:sym typeface="Helvetica"/>
              </a:rPr>
            </a:br>
            <a:endParaRPr lang="en-US" sz="1400" dirty="0">
              <a:solidFill>
                <a:schemeClr val="bg1">
                  <a:lumMod val="50000"/>
                </a:schemeClr>
              </a:solidFill>
            </a:endParaRPr>
          </a:p>
        </p:txBody>
      </p:sp>
      <p:sp>
        <p:nvSpPr>
          <p:cNvPr id="6" name="TextBox 5"/>
          <p:cNvSpPr txBox="1"/>
          <p:nvPr/>
        </p:nvSpPr>
        <p:spPr>
          <a:xfrm>
            <a:off x="439862" y="1203090"/>
            <a:ext cx="8153400" cy="4178067"/>
          </a:xfrm>
          <a:prstGeom prst="rect">
            <a:avLst/>
          </a:prstGeom>
          <a:noFill/>
        </p:spPr>
        <p:txBody>
          <a:bodyPr wrap="square" rtlCol="0">
            <a:spAutoFit/>
          </a:bodyPr>
          <a:lstStyle/>
          <a:p>
            <a:pPr lvl="2">
              <a:spcBef>
                <a:spcPts val="500"/>
              </a:spcBef>
              <a:spcAft>
                <a:spcPts val="500"/>
              </a:spcAft>
            </a:pPr>
            <a:endParaRPr lang="en-GB" altLang="en-US" dirty="0">
              <a:solidFill>
                <a:srgbClr val="333333"/>
              </a:solidFill>
              <a:latin typeface="Trebuchet MS" charset="0"/>
            </a:endParaRPr>
          </a:p>
          <a:p>
            <a:pPr>
              <a:spcBef>
                <a:spcPts val="500"/>
              </a:spcBef>
              <a:spcAft>
                <a:spcPts val="500"/>
              </a:spcAft>
            </a:pPr>
            <a:r>
              <a:rPr lang="en-GB" altLang="en-US" sz="2400" dirty="0">
                <a:solidFill>
                  <a:srgbClr val="333333"/>
                </a:solidFill>
                <a:latin typeface="Trebuchet MS" charset="0"/>
              </a:rPr>
              <a:t>The presence of substitute products can lower industry attractiveness and profitability because they limit price levels. </a:t>
            </a:r>
          </a:p>
          <a:p>
            <a:pPr>
              <a:spcBef>
                <a:spcPts val="500"/>
              </a:spcBef>
              <a:spcAft>
                <a:spcPts val="500"/>
              </a:spcAft>
            </a:pPr>
            <a:endParaRPr lang="en-GB" altLang="en-US" sz="2400" dirty="0">
              <a:solidFill>
                <a:srgbClr val="333333"/>
              </a:solidFill>
              <a:latin typeface="Trebuchet MS" charset="0"/>
            </a:endParaRPr>
          </a:p>
          <a:p>
            <a:pPr>
              <a:spcBef>
                <a:spcPts val="500"/>
              </a:spcBef>
              <a:spcAft>
                <a:spcPts val="500"/>
              </a:spcAft>
            </a:pPr>
            <a:r>
              <a:rPr lang="en-GB" altLang="en-US" sz="2400" dirty="0">
                <a:solidFill>
                  <a:srgbClr val="333333"/>
                </a:solidFill>
                <a:latin typeface="Trebuchet MS" charset="0"/>
              </a:rPr>
              <a:t>The threat of substitute products depends on:</a:t>
            </a:r>
          </a:p>
          <a:p>
            <a:pPr>
              <a:spcBef>
                <a:spcPts val="500"/>
              </a:spcBef>
              <a:spcAft>
                <a:spcPts val="500"/>
              </a:spcAft>
            </a:pPr>
            <a:r>
              <a:rPr lang="en-GB" altLang="en-US" sz="2400" dirty="0">
                <a:solidFill>
                  <a:srgbClr val="333333"/>
                </a:solidFill>
                <a:latin typeface="Trebuchet MS" charset="0"/>
              </a:rPr>
              <a:t>- Buyers' willingness to substitute</a:t>
            </a:r>
            <a:br>
              <a:rPr lang="en-GB" altLang="en-US" sz="2400" dirty="0">
                <a:solidFill>
                  <a:srgbClr val="333333"/>
                </a:solidFill>
                <a:latin typeface="Trebuchet MS" charset="0"/>
              </a:rPr>
            </a:br>
            <a:r>
              <a:rPr lang="en-GB" altLang="en-US" sz="2400" dirty="0">
                <a:solidFill>
                  <a:srgbClr val="333333"/>
                </a:solidFill>
                <a:latin typeface="Trebuchet MS" charset="0"/>
              </a:rPr>
              <a:t>- The relative price and performance of substitutes</a:t>
            </a:r>
            <a:br>
              <a:rPr lang="en-GB" altLang="en-US" sz="2400" dirty="0">
                <a:solidFill>
                  <a:srgbClr val="333333"/>
                </a:solidFill>
                <a:latin typeface="Trebuchet MS" charset="0"/>
              </a:rPr>
            </a:br>
            <a:r>
              <a:rPr lang="en-GB" altLang="en-US" sz="2400" dirty="0">
                <a:solidFill>
                  <a:srgbClr val="333333"/>
                </a:solidFill>
                <a:latin typeface="Trebuchet MS" charset="0"/>
              </a:rPr>
              <a:t>- The costs of switching to substitutes</a:t>
            </a:r>
            <a:endParaRPr lang="en-GB" altLang="en-US" dirty="0">
              <a:solidFill>
                <a:srgbClr val="333333"/>
              </a:solidFill>
              <a:latin typeface="Trebuchet MS" charset="0"/>
            </a:endParaRPr>
          </a:p>
          <a:p>
            <a:endParaRPr lang="en-US" altLang="en-US" dirty="0"/>
          </a:p>
        </p:txBody>
      </p:sp>
      <p:sp>
        <p:nvSpPr>
          <p:cNvPr id="8" name="TextBox 7"/>
          <p:cNvSpPr txBox="1"/>
          <p:nvPr/>
        </p:nvSpPr>
        <p:spPr>
          <a:xfrm>
            <a:off x="179512" y="476672"/>
            <a:ext cx="8674100" cy="461665"/>
          </a:xfrm>
          <a:prstGeom prst="rect">
            <a:avLst/>
          </a:prstGeom>
          <a:noFill/>
        </p:spPr>
        <p:txBody>
          <a:bodyPr wrap="square" rtlCol="0">
            <a:spAutoFit/>
          </a:bodyPr>
          <a:lstStyle/>
          <a:p>
            <a:r>
              <a:rPr lang="en-GB" sz="2400" b="1" i="1" dirty="0">
                <a:solidFill>
                  <a:srgbClr val="FF0000"/>
                </a:solidFill>
                <a:latin typeface="Helvetica"/>
                <a:ea typeface="Helvetica"/>
                <a:cs typeface="Helvetica"/>
                <a:sym typeface="Helvetica"/>
              </a:rPr>
              <a:t>Threat of Substitutes</a:t>
            </a:r>
            <a:endParaRPr lang="en-US" sz="2400" b="1" i="1" dirty="0">
              <a:solidFill>
                <a:srgbClr val="FF0000"/>
              </a:solidFill>
              <a:latin typeface="Avenir Light"/>
              <a:cs typeface="Avenir Light"/>
            </a:endParaRPr>
          </a:p>
        </p:txBody>
      </p:sp>
    </p:spTree>
    <p:extLst>
      <p:ext uri="{BB962C8B-B14F-4D97-AF65-F5344CB8AC3E}">
        <p14:creationId xmlns:p14="http://schemas.microsoft.com/office/powerpoint/2010/main" val="194736626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18490" y="0"/>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4" name="TextBox 3"/>
          <p:cNvSpPr txBox="1"/>
          <p:nvPr/>
        </p:nvSpPr>
        <p:spPr>
          <a:xfrm>
            <a:off x="35496" y="188640"/>
            <a:ext cx="8674100" cy="461665"/>
          </a:xfrm>
          <a:prstGeom prst="rect">
            <a:avLst/>
          </a:prstGeom>
          <a:noFill/>
        </p:spPr>
        <p:txBody>
          <a:bodyPr wrap="square" rtlCol="0">
            <a:spAutoFit/>
          </a:bodyPr>
          <a:lstStyle/>
          <a:p>
            <a:pPr>
              <a:defRPr/>
            </a:pPr>
            <a:r>
              <a:rPr lang="en-GB" sz="2400" b="1" dirty="0">
                <a:solidFill>
                  <a:srgbClr val="FF0000"/>
                </a:solidFill>
              </a:rPr>
              <a:t>Why substitute products can limit price level?</a:t>
            </a:r>
          </a:p>
        </p:txBody>
      </p:sp>
      <p:sp>
        <p:nvSpPr>
          <p:cNvPr id="15" name="Title 1"/>
          <p:cNvSpPr txBox="1">
            <a:spLocks/>
          </p:cNvSpPr>
          <p:nvPr/>
        </p:nvSpPr>
        <p:spPr>
          <a:xfrm>
            <a:off x="250825" y="1023938"/>
            <a:ext cx="8424863" cy="1143000"/>
          </a:xfrm>
          <a:prstGeom prst="rect">
            <a:avLst/>
          </a:prstGeom>
        </p:spPr>
        <p:txBody>
          <a:bodyPr vert="horz" lIns="0" tIns="0" rIns="0" bIns="0" rtlCol="0" anchor="b">
            <a:normAutofit fontScale="97500"/>
          </a:bodyPr>
          <a:lstStyle>
            <a:lvl1pPr algn="ctr" defTabSz="410751" rtl="0" eaLnBrk="1" latinLnBrk="0" hangingPunct="1">
              <a:spcBef>
                <a:spcPct val="0"/>
              </a:spcBef>
              <a:buNone/>
              <a:defRPr sz="5600" b="1" kern="1200">
                <a:solidFill>
                  <a:schemeClr val="accent1"/>
                </a:solidFill>
                <a:latin typeface="+mn-lt"/>
                <a:ea typeface="+mn-ea"/>
                <a:cs typeface="+mn-cs"/>
                <a:sym typeface="Helvetica Light"/>
              </a:defRPr>
            </a:lvl1pPr>
          </a:lstStyle>
          <a:p>
            <a:pPr>
              <a:defRPr/>
            </a:pPr>
            <a:endParaRPr lang="en-GB" dirty="0"/>
          </a:p>
        </p:txBody>
      </p:sp>
      <p:pic>
        <p:nvPicPr>
          <p:cNvPr id="16" name="Content Placeholder 3" descr="butt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8490" y="3663230"/>
            <a:ext cx="3241837" cy="2233610"/>
          </a:xfrm>
          <a:prstGeom prst="rect">
            <a:avLst/>
          </a:prstGeom>
        </p:spPr>
      </p:pic>
      <p:pic>
        <p:nvPicPr>
          <p:cNvPr id="17" name="Picture 4" descr="butter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51964" y="3767775"/>
            <a:ext cx="441960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5" descr="butter2.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07331" y="2254289"/>
            <a:ext cx="2476157" cy="1483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00515" y="1509197"/>
            <a:ext cx="5301451" cy="1477328"/>
          </a:xfrm>
          <a:prstGeom prst="rect">
            <a:avLst/>
          </a:prstGeom>
        </p:spPr>
        <p:txBody>
          <a:bodyPr wrap="none">
            <a:spAutoFit/>
          </a:bodyPr>
          <a:lstStyle/>
          <a:p>
            <a:r>
              <a:rPr lang="en-US" dirty="0"/>
              <a:t>Important points to bear in mind about substitutes </a:t>
            </a:r>
          </a:p>
          <a:p>
            <a:pPr>
              <a:buFont typeface="Arial" charset="0"/>
              <a:buChar char="•"/>
            </a:pPr>
            <a:endParaRPr lang="en-US" dirty="0"/>
          </a:p>
          <a:p>
            <a:pPr>
              <a:buFont typeface="Arial" charset="0"/>
              <a:buChar char="•"/>
            </a:pPr>
            <a:r>
              <a:rPr lang="en-US" dirty="0"/>
              <a:t>The price/performance ratio</a:t>
            </a:r>
          </a:p>
          <a:p>
            <a:pPr>
              <a:buFont typeface="Arial" charset="0"/>
              <a:buChar char="•"/>
            </a:pPr>
            <a:endParaRPr lang="en-US" dirty="0"/>
          </a:p>
          <a:p>
            <a:pPr>
              <a:buFont typeface="Arial" charset="0"/>
              <a:buChar char="•"/>
            </a:pPr>
            <a:r>
              <a:rPr lang="en-US" dirty="0"/>
              <a:t>Extra-industry effects </a:t>
            </a:r>
          </a:p>
        </p:txBody>
      </p:sp>
    </p:spTree>
    <p:extLst>
      <p:ext uri="{BB962C8B-B14F-4D97-AF65-F5344CB8AC3E}">
        <p14:creationId xmlns:p14="http://schemas.microsoft.com/office/powerpoint/2010/main" val="390520565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18490" y="0"/>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2" name="1 Rectángulo"/>
          <p:cNvSpPr/>
          <p:nvPr/>
        </p:nvSpPr>
        <p:spPr>
          <a:xfrm>
            <a:off x="1432901" y="5163053"/>
            <a:ext cx="4572000" cy="497732"/>
          </a:xfrm>
          <a:prstGeom prst="rect">
            <a:avLst/>
          </a:prstGeom>
        </p:spPr>
        <p:txBody>
          <a:bodyPr lIns="64291" tIns="32146" rIns="64291" bIns="32146">
            <a:spAutoFit/>
          </a:bodyPr>
          <a:lstStyle/>
          <a:p>
            <a:pPr algn="l"/>
            <a:br>
              <a:rPr lang="es-ES" sz="1400" b="1" dirty="0">
                <a:solidFill>
                  <a:schemeClr val="bg1">
                    <a:lumMod val="50000"/>
                  </a:schemeClr>
                </a:solidFill>
                <a:latin typeface="Helvetica"/>
                <a:ea typeface="Helvetica"/>
                <a:cs typeface="Helvetica"/>
                <a:sym typeface="Helvetica"/>
              </a:rPr>
            </a:br>
            <a:endParaRPr lang="en-US" sz="1400" dirty="0">
              <a:solidFill>
                <a:schemeClr val="bg1">
                  <a:lumMod val="50000"/>
                </a:schemeClr>
              </a:solidFill>
            </a:endParaRPr>
          </a:p>
        </p:txBody>
      </p:sp>
      <p:sp>
        <p:nvSpPr>
          <p:cNvPr id="8" name="TextBox 7"/>
          <p:cNvSpPr txBox="1"/>
          <p:nvPr/>
        </p:nvSpPr>
        <p:spPr>
          <a:xfrm>
            <a:off x="179512" y="476672"/>
            <a:ext cx="8674100" cy="461665"/>
          </a:xfrm>
          <a:prstGeom prst="rect">
            <a:avLst/>
          </a:prstGeom>
          <a:noFill/>
        </p:spPr>
        <p:txBody>
          <a:bodyPr wrap="square" rtlCol="0">
            <a:spAutoFit/>
          </a:bodyPr>
          <a:lstStyle/>
          <a:p>
            <a:r>
              <a:rPr lang="en-GB" sz="2400" b="1" i="1" dirty="0">
                <a:solidFill>
                  <a:srgbClr val="FF0000"/>
                </a:solidFill>
                <a:latin typeface="Helvetica"/>
                <a:ea typeface="Helvetica"/>
                <a:cs typeface="Helvetica"/>
                <a:sym typeface="Helvetica"/>
              </a:rPr>
              <a:t>Threat of Substitutes: Music Industry</a:t>
            </a:r>
            <a:endParaRPr lang="en-US" sz="2400" b="1" i="1" dirty="0">
              <a:solidFill>
                <a:srgbClr val="FF0000"/>
              </a:solidFill>
              <a:latin typeface="Avenir Light"/>
              <a:cs typeface="Avenir Ligh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71" y="1268760"/>
            <a:ext cx="7956376" cy="3676887"/>
          </a:xfrm>
          <a:prstGeom prst="rect">
            <a:avLst/>
          </a:prstGeom>
        </p:spPr>
      </p:pic>
    </p:spTree>
    <p:extLst>
      <p:ext uri="{BB962C8B-B14F-4D97-AF65-F5344CB8AC3E}">
        <p14:creationId xmlns:p14="http://schemas.microsoft.com/office/powerpoint/2010/main" val="15858624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18490" y="0"/>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2" name="1 Rectángulo"/>
          <p:cNvSpPr/>
          <p:nvPr/>
        </p:nvSpPr>
        <p:spPr>
          <a:xfrm>
            <a:off x="1432901" y="5163053"/>
            <a:ext cx="4572000" cy="497732"/>
          </a:xfrm>
          <a:prstGeom prst="rect">
            <a:avLst/>
          </a:prstGeom>
        </p:spPr>
        <p:txBody>
          <a:bodyPr lIns="64291" tIns="32146" rIns="64291" bIns="32146">
            <a:spAutoFit/>
          </a:bodyPr>
          <a:lstStyle/>
          <a:p>
            <a:pPr algn="l"/>
            <a:br>
              <a:rPr lang="es-ES" sz="1400" b="1" dirty="0">
                <a:solidFill>
                  <a:schemeClr val="bg1">
                    <a:lumMod val="50000"/>
                  </a:schemeClr>
                </a:solidFill>
                <a:latin typeface="Helvetica"/>
                <a:ea typeface="Helvetica"/>
                <a:cs typeface="Helvetica"/>
                <a:sym typeface="Helvetica"/>
              </a:rPr>
            </a:br>
            <a:endParaRPr lang="en-US" sz="1400" dirty="0">
              <a:solidFill>
                <a:schemeClr val="bg1">
                  <a:lumMod val="50000"/>
                </a:schemeClr>
              </a:solidFill>
            </a:endParaRPr>
          </a:p>
        </p:txBody>
      </p:sp>
      <p:sp>
        <p:nvSpPr>
          <p:cNvPr id="8" name="TextBox 7"/>
          <p:cNvSpPr txBox="1"/>
          <p:nvPr/>
        </p:nvSpPr>
        <p:spPr>
          <a:xfrm>
            <a:off x="179512" y="476672"/>
            <a:ext cx="8674100" cy="461665"/>
          </a:xfrm>
          <a:prstGeom prst="rect">
            <a:avLst/>
          </a:prstGeom>
          <a:noFill/>
        </p:spPr>
        <p:txBody>
          <a:bodyPr wrap="square" rtlCol="0">
            <a:spAutoFit/>
          </a:bodyPr>
          <a:lstStyle/>
          <a:p>
            <a:r>
              <a:rPr lang="en-GB" sz="2400" b="1" i="1" dirty="0">
                <a:solidFill>
                  <a:srgbClr val="FF0000"/>
                </a:solidFill>
                <a:latin typeface="Helvetica"/>
                <a:ea typeface="Helvetica"/>
                <a:cs typeface="Helvetica"/>
                <a:sym typeface="Helvetica"/>
              </a:rPr>
              <a:t>What are complements?</a:t>
            </a:r>
            <a:endParaRPr lang="en-US" sz="2400" b="1" i="1" dirty="0">
              <a:solidFill>
                <a:srgbClr val="FF0000"/>
              </a:solidFill>
              <a:latin typeface="Avenir Light"/>
              <a:cs typeface="Avenir Light"/>
            </a:endParaRPr>
          </a:p>
        </p:txBody>
      </p:sp>
      <p:sp>
        <p:nvSpPr>
          <p:cNvPr id="3" name="Rectangle 2"/>
          <p:cNvSpPr/>
          <p:nvPr/>
        </p:nvSpPr>
        <p:spPr>
          <a:xfrm>
            <a:off x="683568" y="1124744"/>
            <a:ext cx="7560840" cy="3970318"/>
          </a:xfrm>
          <a:prstGeom prst="rect">
            <a:avLst/>
          </a:prstGeom>
        </p:spPr>
        <p:txBody>
          <a:bodyPr wrap="square">
            <a:spAutoFit/>
          </a:bodyPr>
          <a:lstStyle/>
          <a:p>
            <a:r>
              <a:rPr lang="en-US" dirty="0">
                <a:solidFill>
                  <a:srgbClr val="444444"/>
                </a:solidFill>
                <a:latin typeface="Open Sans" charset="0"/>
              </a:rPr>
              <a:t>Are products, not in the same industry, whose patterns of demand are systematically positively correlated and move in tandem.</a:t>
            </a:r>
          </a:p>
          <a:p>
            <a:endParaRPr lang="en-US" dirty="0">
              <a:solidFill>
                <a:srgbClr val="444444"/>
              </a:solidFill>
              <a:latin typeface="Open Sans" charset="0"/>
            </a:endParaRPr>
          </a:p>
          <a:p>
            <a:endParaRPr lang="en-US" dirty="0">
              <a:solidFill>
                <a:srgbClr val="444444"/>
              </a:solidFill>
              <a:latin typeface="Open Sans" charset="0"/>
            </a:endParaRPr>
          </a:p>
          <a:p>
            <a:endParaRPr lang="en-US" dirty="0">
              <a:solidFill>
                <a:srgbClr val="444444"/>
              </a:solidFill>
              <a:latin typeface="Open Sans" charset="0"/>
            </a:endParaRPr>
          </a:p>
          <a:p>
            <a:endParaRPr lang="en-US" dirty="0">
              <a:solidFill>
                <a:srgbClr val="444444"/>
              </a:solidFill>
              <a:latin typeface="Open Sans" charset="0"/>
            </a:endParaRPr>
          </a:p>
          <a:p>
            <a:endParaRPr lang="en-US" dirty="0">
              <a:solidFill>
                <a:srgbClr val="444444"/>
              </a:solidFill>
              <a:latin typeface="Open Sans" charset="0"/>
            </a:endParaRPr>
          </a:p>
          <a:p>
            <a:endParaRPr lang="en-US" dirty="0">
              <a:solidFill>
                <a:srgbClr val="444444"/>
              </a:solidFill>
              <a:latin typeface="Open Sans" charset="0"/>
            </a:endParaRPr>
          </a:p>
          <a:p>
            <a:endParaRPr lang="en-US" dirty="0">
              <a:solidFill>
                <a:srgbClr val="444444"/>
              </a:solidFill>
              <a:latin typeface="Open Sans" charset="0"/>
            </a:endParaRPr>
          </a:p>
          <a:p>
            <a:endParaRPr lang="en-US" dirty="0">
              <a:solidFill>
                <a:srgbClr val="444444"/>
              </a:solidFill>
              <a:latin typeface="Open Sans" charset="0"/>
            </a:endParaRPr>
          </a:p>
          <a:p>
            <a:endParaRPr lang="en-US" dirty="0">
              <a:solidFill>
                <a:srgbClr val="444444"/>
              </a:solidFill>
              <a:latin typeface="Open Sans" charset="0"/>
            </a:endParaRPr>
          </a:p>
          <a:p>
            <a:endParaRPr lang="en-US" dirty="0">
              <a:solidFill>
                <a:srgbClr val="444444"/>
              </a:solidFill>
              <a:latin typeface="Open Sans" charset="0"/>
            </a:endParaRPr>
          </a:p>
          <a:p>
            <a:endParaRPr lang="en-US" dirty="0">
              <a:solidFill>
                <a:srgbClr val="444444"/>
              </a:solidFill>
              <a:latin typeface="Open Sans" charset="0"/>
            </a:endParaRPr>
          </a:p>
          <a:p>
            <a:r>
              <a:rPr lang="en-US" dirty="0">
                <a:solidFill>
                  <a:srgbClr val="444444"/>
                </a:solidFill>
                <a:latin typeface="Open Sans" charset="0"/>
              </a:rPr>
              <a:t>Create a reciprocal expansion of demand.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249" y="2294003"/>
            <a:ext cx="1472952" cy="177145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199" y="2058395"/>
            <a:ext cx="1828800" cy="2260600"/>
          </a:xfrm>
          <a:prstGeom prst="rect">
            <a:avLst/>
          </a:prstGeom>
        </p:spPr>
      </p:pic>
      <p:sp>
        <p:nvSpPr>
          <p:cNvPr id="9" name="TextBox 8"/>
          <p:cNvSpPr txBox="1"/>
          <p:nvPr/>
        </p:nvSpPr>
        <p:spPr>
          <a:xfrm>
            <a:off x="234949" y="5343771"/>
            <a:ext cx="8674100" cy="830997"/>
          </a:xfrm>
          <a:prstGeom prst="rect">
            <a:avLst/>
          </a:prstGeom>
          <a:noFill/>
        </p:spPr>
        <p:txBody>
          <a:bodyPr wrap="square" rtlCol="0">
            <a:spAutoFit/>
          </a:bodyPr>
          <a:lstStyle/>
          <a:p>
            <a:r>
              <a:rPr lang="en-GB" sz="2400" b="1" i="1" dirty="0">
                <a:latin typeface="Helvetica"/>
                <a:ea typeface="Helvetica"/>
                <a:cs typeface="Helvetica"/>
                <a:sym typeface="Helvetica"/>
              </a:rPr>
              <a:t>Network effect and </a:t>
            </a:r>
          </a:p>
          <a:p>
            <a:r>
              <a:rPr lang="en-GB" sz="2400" b="1" i="1" dirty="0">
                <a:latin typeface="Helvetica"/>
                <a:ea typeface="Helvetica"/>
                <a:cs typeface="Helvetica"/>
                <a:sym typeface="Helvetica"/>
              </a:rPr>
              <a:t>strategic ‘lock-in’</a:t>
            </a:r>
            <a:endParaRPr lang="en-US" sz="2400" b="1" i="1" dirty="0">
              <a:latin typeface="Avenir Light"/>
              <a:cs typeface="Avenir Light"/>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3997" y="1872900"/>
            <a:ext cx="3421861" cy="4385119"/>
          </a:xfrm>
          <a:prstGeom prst="rect">
            <a:avLst/>
          </a:prstGeom>
        </p:spPr>
      </p:pic>
    </p:spTree>
    <p:extLst>
      <p:ext uri="{BB962C8B-B14F-4D97-AF65-F5344CB8AC3E}">
        <p14:creationId xmlns:p14="http://schemas.microsoft.com/office/powerpoint/2010/main" val="99995863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94759" y="903872"/>
          <a:ext cx="8121657" cy="4901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78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18490" y="0"/>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2" name="1 Rectángulo"/>
          <p:cNvSpPr/>
          <p:nvPr/>
        </p:nvSpPr>
        <p:spPr>
          <a:xfrm>
            <a:off x="1432901" y="5163053"/>
            <a:ext cx="4572000" cy="497732"/>
          </a:xfrm>
          <a:prstGeom prst="rect">
            <a:avLst/>
          </a:prstGeom>
        </p:spPr>
        <p:txBody>
          <a:bodyPr lIns="64291" tIns="32146" rIns="64291" bIns="32146">
            <a:spAutoFit/>
          </a:bodyPr>
          <a:lstStyle/>
          <a:p>
            <a:pPr algn="l"/>
            <a:br>
              <a:rPr lang="es-ES" sz="1400" b="1" dirty="0">
                <a:solidFill>
                  <a:schemeClr val="bg1">
                    <a:lumMod val="50000"/>
                  </a:schemeClr>
                </a:solidFill>
                <a:latin typeface="Helvetica"/>
                <a:ea typeface="Helvetica"/>
                <a:cs typeface="Helvetica"/>
                <a:sym typeface="Helvetica"/>
              </a:rPr>
            </a:br>
            <a:endParaRPr lang="en-US" sz="1400" dirty="0">
              <a:solidFill>
                <a:schemeClr val="bg1">
                  <a:lumMod val="50000"/>
                </a:schemeClr>
              </a:solidFill>
            </a:endParaRPr>
          </a:p>
        </p:txBody>
      </p:sp>
      <p:sp>
        <p:nvSpPr>
          <p:cNvPr id="4" name="TextBox 3"/>
          <p:cNvSpPr txBox="1"/>
          <p:nvPr/>
        </p:nvSpPr>
        <p:spPr>
          <a:xfrm>
            <a:off x="355600" y="838200"/>
            <a:ext cx="8674100" cy="461665"/>
          </a:xfrm>
          <a:prstGeom prst="rect">
            <a:avLst/>
          </a:prstGeom>
          <a:noFill/>
        </p:spPr>
        <p:txBody>
          <a:bodyPr wrap="square" rtlCol="0">
            <a:spAutoFit/>
          </a:bodyPr>
          <a:lstStyle/>
          <a:p>
            <a:r>
              <a:rPr lang="en-US" sz="2400" b="1" i="1" dirty="0">
                <a:solidFill>
                  <a:srgbClr val="FF0000"/>
                </a:solidFill>
                <a:latin typeface="Helvetica"/>
                <a:ea typeface="Helvetica"/>
                <a:cs typeface="Helvetica"/>
                <a:sym typeface="Helvetica"/>
              </a:rPr>
              <a:t>The power of Buyers</a:t>
            </a:r>
            <a:endParaRPr lang="en-US" sz="2400" b="1" i="1" dirty="0">
              <a:solidFill>
                <a:srgbClr val="FF0000"/>
              </a:solidFill>
              <a:latin typeface="Avenir Light"/>
              <a:cs typeface="Avenir Light"/>
            </a:endParaRPr>
          </a:p>
        </p:txBody>
      </p:sp>
      <p:sp>
        <p:nvSpPr>
          <p:cNvPr id="6" name="Rectangle 5"/>
          <p:cNvSpPr/>
          <p:nvPr/>
        </p:nvSpPr>
        <p:spPr>
          <a:xfrm>
            <a:off x="251520" y="1624660"/>
            <a:ext cx="6606480" cy="2777683"/>
          </a:xfrm>
          <a:prstGeom prst="rect">
            <a:avLst/>
          </a:prstGeom>
        </p:spPr>
        <p:txBody>
          <a:bodyPr wrap="square">
            <a:spAutoFit/>
          </a:bodyPr>
          <a:lstStyle/>
          <a:p>
            <a:pPr>
              <a:spcBef>
                <a:spcPts val="500"/>
              </a:spcBef>
              <a:spcAft>
                <a:spcPts val="500"/>
              </a:spcAft>
            </a:pPr>
            <a:r>
              <a:rPr lang="en-GB" altLang="en-US" dirty="0">
                <a:solidFill>
                  <a:srgbClr val="333333"/>
                </a:solidFill>
                <a:latin typeface="Trebuchet MS" charset="0"/>
              </a:rPr>
              <a:t>The bargaining power of buyers is greater when</a:t>
            </a:r>
          </a:p>
          <a:p>
            <a:pPr>
              <a:spcBef>
                <a:spcPts val="500"/>
              </a:spcBef>
              <a:spcAft>
                <a:spcPts val="500"/>
              </a:spcAft>
            </a:pPr>
            <a:r>
              <a:rPr lang="en-GB" altLang="en-US" dirty="0">
                <a:solidFill>
                  <a:srgbClr val="333333"/>
                </a:solidFill>
                <a:latin typeface="Trebuchet MS" charset="0"/>
              </a:rPr>
              <a:t>- There are few dominant buyers and many sellers in the industry</a:t>
            </a:r>
            <a:br>
              <a:rPr lang="en-GB" altLang="en-US" dirty="0">
                <a:solidFill>
                  <a:srgbClr val="333333"/>
                </a:solidFill>
                <a:latin typeface="Trebuchet MS" charset="0"/>
              </a:rPr>
            </a:br>
            <a:r>
              <a:rPr lang="en-GB" altLang="en-US" dirty="0">
                <a:solidFill>
                  <a:srgbClr val="333333"/>
                </a:solidFill>
                <a:latin typeface="Trebuchet MS" charset="0"/>
              </a:rPr>
              <a:t>- Products are standardised</a:t>
            </a:r>
            <a:br>
              <a:rPr lang="en-GB" altLang="en-US" dirty="0">
                <a:solidFill>
                  <a:srgbClr val="333333"/>
                </a:solidFill>
                <a:latin typeface="Trebuchet MS" charset="0"/>
              </a:rPr>
            </a:br>
            <a:r>
              <a:rPr lang="en-GB" altLang="en-US" dirty="0">
                <a:solidFill>
                  <a:srgbClr val="333333"/>
                </a:solidFill>
                <a:latin typeface="Trebuchet MS" charset="0"/>
              </a:rPr>
              <a:t>- Buyers threaten to integrate backward into the industry</a:t>
            </a:r>
            <a:br>
              <a:rPr lang="en-GB" altLang="en-US" dirty="0">
                <a:solidFill>
                  <a:srgbClr val="333333"/>
                </a:solidFill>
                <a:latin typeface="Trebuchet MS" charset="0"/>
              </a:rPr>
            </a:br>
            <a:r>
              <a:rPr lang="en-GB" altLang="en-US" dirty="0">
                <a:solidFill>
                  <a:srgbClr val="333333"/>
                </a:solidFill>
                <a:latin typeface="Trebuchet MS" charset="0"/>
              </a:rPr>
              <a:t>- Suppliers do not threaten to integrate forward into the buyer's industry </a:t>
            </a:r>
            <a:br>
              <a:rPr lang="en-GB" altLang="en-US" dirty="0">
                <a:solidFill>
                  <a:srgbClr val="333333"/>
                </a:solidFill>
                <a:latin typeface="Trebuchet MS" charset="0"/>
              </a:rPr>
            </a:br>
            <a:r>
              <a:rPr lang="en-GB" altLang="en-US" dirty="0">
                <a:solidFill>
                  <a:srgbClr val="333333"/>
                </a:solidFill>
                <a:latin typeface="Trebuchet MS" charset="0"/>
              </a:rPr>
              <a:t>- The industry is not a key supplying group for buyers</a:t>
            </a:r>
          </a:p>
          <a:p>
            <a:endParaRPr lang="en-US" altLang="en-US" dirty="0"/>
          </a:p>
        </p:txBody>
      </p:sp>
    </p:spTree>
    <p:extLst>
      <p:ext uri="{BB962C8B-B14F-4D97-AF65-F5344CB8AC3E}">
        <p14:creationId xmlns:p14="http://schemas.microsoft.com/office/powerpoint/2010/main" val="318264199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18490" y="0"/>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2" name="1 Rectángulo"/>
          <p:cNvSpPr/>
          <p:nvPr/>
        </p:nvSpPr>
        <p:spPr>
          <a:xfrm>
            <a:off x="1432901" y="5163053"/>
            <a:ext cx="4572000" cy="497732"/>
          </a:xfrm>
          <a:prstGeom prst="rect">
            <a:avLst/>
          </a:prstGeom>
        </p:spPr>
        <p:txBody>
          <a:bodyPr lIns="64291" tIns="32146" rIns="64291" bIns="32146">
            <a:spAutoFit/>
          </a:bodyPr>
          <a:lstStyle/>
          <a:p>
            <a:pPr algn="l"/>
            <a:br>
              <a:rPr lang="es-ES" sz="1400" b="1" dirty="0">
                <a:solidFill>
                  <a:schemeClr val="bg1">
                    <a:lumMod val="50000"/>
                  </a:schemeClr>
                </a:solidFill>
                <a:latin typeface="Helvetica"/>
                <a:ea typeface="Helvetica"/>
                <a:cs typeface="Helvetica"/>
                <a:sym typeface="Helvetica"/>
              </a:rPr>
            </a:br>
            <a:endParaRPr lang="en-US" sz="1400" dirty="0">
              <a:solidFill>
                <a:schemeClr val="bg1">
                  <a:lumMod val="50000"/>
                </a:schemeClr>
              </a:solidFill>
            </a:endParaRPr>
          </a:p>
        </p:txBody>
      </p:sp>
      <p:sp>
        <p:nvSpPr>
          <p:cNvPr id="4" name="TextBox 3"/>
          <p:cNvSpPr txBox="1"/>
          <p:nvPr/>
        </p:nvSpPr>
        <p:spPr>
          <a:xfrm>
            <a:off x="323528" y="476672"/>
            <a:ext cx="8674100" cy="461665"/>
          </a:xfrm>
          <a:prstGeom prst="rect">
            <a:avLst/>
          </a:prstGeom>
          <a:noFill/>
        </p:spPr>
        <p:txBody>
          <a:bodyPr wrap="square" rtlCol="0">
            <a:spAutoFit/>
          </a:bodyPr>
          <a:lstStyle/>
          <a:p>
            <a:r>
              <a:rPr lang="en-US" sz="2400" b="1" i="1" dirty="0">
                <a:solidFill>
                  <a:srgbClr val="FF0000"/>
                </a:solidFill>
                <a:latin typeface="Helvetica"/>
                <a:ea typeface="Helvetica"/>
                <a:cs typeface="Helvetica"/>
                <a:sym typeface="Helvetica"/>
              </a:rPr>
              <a:t>The power of Buyers</a:t>
            </a:r>
            <a:endParaRPr lang="en-US" sz="2400" b="1" i="1" dirty="0">
              <a:solidFill>
                <a:srgbClr val="FF0000"/>
              </a:solidFill>
              <a:latin typeface="Avenir Light"/>
              <a:cs typeface="Avenir Light"/>
            </a:endParaRPr>
          </a:p>
        </p:txBody>
      </p:sp>
      <p:sp>
        <p:nvSpPr>
          <p:cNvPr id="6" name="TextBox 5"/>
          <p:cNvSpPr txBox="1"/>
          <p:nvPr/>
        </p:nvSpPr>
        <p:spPr>
          <a:xfrm>
            <a:off x="495300" y="2311400"/>
            <a:ext cx="8153400" cy="1508105"/>
          </a:xfrm>
          <a:prstGeom prst="rect">
            <a:avLst/>
          </a:prstGeom>
          <a:noFill/>
        </p:spPr>
        <p:txBody>
          <a:bodyPr wrap="square" rtlCol="0">
            <a:spAutoFit/>
          </a:bodyPr>
          <a:lstStyle/>
          <a:p>
            <a:pPr marL="742950" lvl="1" indent="-285750">
              <a:buFont typeface="Wingdings" charset="2"/>
              <a:buChar char="Ø"/>
            </a:pPr>
            <a:endParaRPr lang="en-US" sz="2000" dirty="0"/>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endParaRPr lang="en-US" dirty="0"/>
          </a:p>
        </p:txBody>
      </p:sp>
      <p:sp>
        <p:nvSpPr>
          <p:cNvPr id="8" name="TextBox 7"/>
          <p:cNvSpPr txBox="1"/>
          <p:nvPr/>
        </p:nvSpPr>
        <p:spPr>
          <a:xfrm>
            <a:off x="1120451" y="1638400"/>
            <a:ext cx="8153399" cy="3477875"/>
          </a:xfrm>
          <a:prstGeom prst="rect">
            <a:avLst/>
          </a:prstGeom>
          <a:noFill/>
        </p:spPr>
        <p:txBody>
          <a:bodyPr wrap="square" rtlCol="0">
            <a:spAutoFit/>
          </a:bodyPr>
          <a:lstStyle/>
          <a:p>
            <a:r>
              <a:rPr lang="en-US" sz="2000" dirty="0">
                <a:solidFill>
                  <a:schemeClr val="accent1"/>
                </a:solidFill>
              </a:rPr>
              <a:t>Conditions</a:t>
            </a:r>
          </a:p>
          <a:p>
            <a:endParaRPr lang="en-US" sz="2000" dirty="0">
              <a:solidFill>
                <a:schemeClr val="accent1"/>
              </a:solidFill>
            </a:endParaRPr>
          </a:p>
          <a:p>
            <a:endParaRPr lang="en-US" sz="2000" dirty="0">
              <a:solidFill>
                <a:schemeClr val="accent1"/>
              </a:solidFill>
            </a:endParaRPr>
          </a:p>
          <a:p>
            <a:pPr marL="342900" indent="-342900">
              <a:buFont typeface="Arial" charset="0"/>
              <a:buChar char="•"/>
            </a:pPr>
            <a:r>
              <a:rPr lang="en-US" sz="2000" dirty="0">
                <a:solidFill>
                  <a:schemeClr val="accent1"/>
                </a:solidFill>
              </a:rPr>
              <a:t>Concentrated buyers</a:t>
            </a:r>
          </a:p>
          <a:p>
            <a:pPr marL="342900" indent="-342900">
              <a:buFont typeface="Arial" charset="0"/>
              <a:buChar char="•"/>
            </a:pPr>
            <a:endParaRPr lang="en-US" sz="2000" dirty="0">
              <a:solidFill>
                <a:schemeClr val="accent1"/>
              </a:solidFill>
            </a:endParaRPr>
          </a:p>
          <a:p>
            <a:pPr marL="342900" indent="-342900">
              <a:buFont typeface="Arial" charset="0"/>
              <a:buChar char="•"/>
            </a:pPr>
            <a:r>
              <a:rPr lang="en-US" sz="2000" dirty="0">
                <a:solidFill>
                  <a:schemeClr val="accent1"/>
                </a:solidFill>
              </a:rPr>
              <a:t>Low switching costs</a:t>
            </a:r>
          </a:p>
          <a:p>
            <a:pPr marL="342900" indent="-342900">
              <a:buFont typeface="Arial" charset="0"/>
              <a:buChar char="•"/>
            </a:pPr>
            <a:endParaRPr lang="en-US" sz="2000" dirty="0">
              <a:solidFill>
                <a:schemeClr val="accent1"/>
              </a:solidFill>
            </a:endParaRPr>
          </a:p>
          <a:p>
            <a:pPr marL="342900" indent="-342900">
              <a:buFont typeface="Arial" charset="0"/>
              <a:buChar char="•"/>
            </a:pPr>
            <a:r>
              <a:rPr lang="en-US" sz="2000" dirty="0">
                <a:solidFill>
                  <a:schemeClr val="accent1"/>
                </a:solidFill>
              </a:rPr>
              <a:t>Buyer competition threat</a:t>
            </a:r>
          </a:p>
          <a:p>
            <a:pPr marL="800100" lvl="1" indent="-342900">
              <a:buFont typeface="Arial" charset="0"/>
              <a:buChar char="•"/>
            </a:pPr>
            <a:r>
              <a:rPr lang="en-US" sz="2000" dirty="0">
                <a:solidFill>
                  <a:schemeClr val="accent1"/>
                </a:solidFill>
              </a:rPr>
              <a:t>Backward vertical integration</a:t>
            </a:r>
          </a:p>
          <a:p>
            <a:pPr marL="342900" indent="-342900">
              <a:buFont typeface="Arial" charset="0"/>
              <a:buChar char="•"/>
            </a:pPr>
            <a:endParaRPr lang="en-US" sz="2000" dirty="0">
              <a:solidFill>
                <a:schemeClr val="accent1"/>
              </a:solidFill>
            </a:endParaRPr>
          </a:p>
          <a:p>
            <a:pPr marL="342900" indent="-342900">
              <a:buFont typeface="Arial" charset="0"/>
              <a:buChar char="•"/>
            </a:pPr>
            <a:r>
              <a:rPr lang="en-US" sz="2000" dirty="0">
                <a:solidFill>
                  <a:schemeClr val="accent1"/>
                </a:solidFill>
              </a:rPr>
              <a:t>Low buyer profit and impact on quality</a:t>
            </a:r>
          </a:p>
        </p:txBody>
      </p:sp>
    </p:spTree>
    <p:extLst>
      <p:ext uri="{BB962C8B-B14F-4D97-AF65-F5344CB8AC3E}">
        <p14:creationId xmlns:p14="http://schemas.microsoft.com/office/powerpoint/2010/main" val="330264302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GB" altLang="en-US"/>
              <a:t>Who is more powerful?</a:t>
            </a:r>
          </a:p>
        </p:txBody>
      </p:sp>
      <p:pic>
        <p:nvPicPr>
          <p:cNvPr id="34818" name="Content Placeholder 3" descr="asda2.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11188" y="1989138"/>
            <a:ext cx="3476625" cy="1847850"/>
          </a:xfrm>
        </p:spPr>
      </p:pic>
      <p:pic>
        <p:nvPicPr>
          <p:cNvPr id="34819" name="Picture 4" descr="shop.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3645024"/>
            <a:ext cx="468947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310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18490" y="0"/>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2" name="1 Rectángulo"/>
          <p:cNvSpPr/>
          <p:nvPr/>
        </p:nvSpPr>
        <p:spPr>
          <a:xfrm>
            <a:off x="1432901" y="5163053"/>
            <a:ext cx="4572000" cy="497732"/>
          </a:xfrm>
          <a:prstGeom prst="rect">
            <a:avLst/>
          </a:prstGeom>
        </p:spPr>
        <p:txBody>
          <a:bodyPr lIns="64291" tIns="32146" rIns="64291" bIns="32146">
            <a:spAutoFit/>
          </a:bodyPr>
          <a:lstStyle/>
          <a:p>
            <a:pPr algn="l"/>
            <a:br>
              <a:rPr lang="es-ES" sz="1400" b="1" dirty="0">
                <a:solidFill>
                  <a:schemeClr val="bg1">
                    <a:lumMod val="50000"/>
                  </a:schemeClr>
                </a:solidFill>
                <a:latin typeface="Helvetica"/>
                <a:ea typeface="Helvetica"/>
                <a:cs typeface="Helvetica"/>
                <a:sym typeface="Helvetica"/>
              </a:rPr>
            </a:br>
            <a:endParaRPr lang="en-US" sz="1400" dirty="0">
              <a:solidFill>
                <a:schemeClr val="bg1">
                  <a:lumMod val="50000"/>
                </a:schemeClr>
              </a:solidFill>
            </a:endParaRPr>
          </a:p>
        </p:txBody>
      </p:sp>
      <p:sp>
        <p:nvSpPr>
          <p:cNvPr id="8" name="TextBox 7"/>
          <p:cNvSpPr txBox="1"/>
          <p:nvPr/>
        </p:nvSpPr>
        <p:spPr>
          <a:xfrm>
            <a:off x="179512" y="476672"/>
            <a:ext cx="8674100" cy="461665"/>
          </a:xfrm>
          <a:prstGeom prst="rect">
            <a:avLst/>
          </a:prstGeom>
          <a:noFill/>
        </p:spPr>
        <p:txBody>
          <a:bodyPr wrap="square" rtlCol="0">
            <a:spAutoFit/>
          </a:bodyPr>
          <a:lstStyle/>
          <a:p>
            <a:r>
              <a:rPr lang="en-GB" sz="2400" b="1" i="1" dirty="0">
                <a:solidFill>
                  <a:srgbClr val="FF0000"/>
                </a:solidFill>
                <a:latin typeface="Helvetica"/>
                <a:ea typeface="Helvetica"/>
                <a:cs typeface="Helvetica"/>
                <a:sym typeface="Helvetica"/>
              </a:rPr>
              <a:t>Threat of Substitutes: Music Industry</a:t>
            </a:r>
            <a:endParaRPr lang="en-US" sz="2400" b="1" i="1" dirty="0">
              <a:solidFill>
                <a:srgbClr val="FF0000"/>
              </a:solidFill>
              <a:latin typeface="Avenir Light"/>
              <a:cs typeface="Avenir Ligh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392546"/>
            <a:ext cx="7737996" cy="3671824"/>
          </a:xfrm>
          <a:prstGeom prst="rect">
            <a:avLst/>
          </a:prstGeom>
        </p:spPr>
      </p:pic>
    </p:spTree>
    <p:extLst>
      <p:ext uri="{BB962C8B-B14F-4D97-AF65-F5344CB8AC3E}">
        <p14:creationId xmlns:p14="http://schemas.microsoft.com/office/powerpoint/2010/main" val="109656706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18490" y="0"/>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2" name="1 Rectángulo"/>
          <p:cNvSpPr/>
          <p:nvPr/>
        </p:nvSpPr>
        <p:spPr>
          <a:xfrm>
            <a:off x="1432901" y="5163053"/>
            <a:ext cx="4572000" cy="497732"/>
          </a:xfrm>
          <a:prstGeom prst="rect">
            <a:avLst/>
          </a:prstGeom>
        </p:spPr>
        <p:txBody>
          <a:bodyPr lIns="64291" tIns="32146" rIns="64291" bIns="32146">
            <a:spAutoFit/>
          </a:bodyPr>
          <a:lstStyle/>
          <a:p>
            <a:pPr algn="l"/>
            <a:br>
              <a:rPr lang="es-ES" sz="1400" b="1" dirty="0">
                <a:solidFill>
                  <a:schemeClr val="bg1">
                    <a:lumMod val="50000"/>
                  </a:schemeClr>
                </a:solidFill>
                <a:latin typeface="Helvetica"/>
                <a:ea typeface="Helvetica"/>
                <a:cs typeface="Helvetica"/>
                <a:sym typeface="Helvetica"/>
              </a:rPr>
            </a:br>
            <a:endParaRPr lang="en-US" sz="1400" dirty="0">
              <a:solidFill>
                <a:schemeClr val="bg1">
                  <a:lumMod val="50000"/>
                </a:schemeClr>
              </a:solidFill>
            </a:endParaRPr>
          </a:p>
        </p:txBody>
      </p:sp>
      <p:sp>
        <p:nvSpPr>
          <p:cNvPr id="4" name="TextBox 3"/>
          <p:cNvSpPr txBox="1"/>
          <p:nvPr/>
        </p:nvSpPr>
        <p:spPr>
          <a:xfrm>
            <a:off x="323528" y="476672"/>
            <a:ext cx="8674100" cy="461665"/>
          </a:xfrm>
          <a:prstGeom prst="rect">
            <a:avLst/>
          </a:prstGeom>
          <a:noFill/>
        </p:spPr>
        <p:txBody>
          <a:bodyPr wrap="square" rtlCol="0">
            <a:spAutoFit/>
          </a:bodyPr>
          <a:lstStyle/>
          <a:p>
            <a:r>
              <a:rPr lang="en-US" sz="2400" b="1" i="1" dirty="0">
                <a:solidFill>
                  <a:srgbClr val="FF0000"/>
                </a:solidFill>
                <a:latin typeface="Helvetica"/>
                <a:ea typeface="Helvetica"/>
                <a:cs typeface="Helvetica"/>
                <a:sym typeface="Helvetica"/>
              </a:rPr>
              <a:t>The power of Suppliers</a:t>
            </a:r>
            <a:endParaRPr lang="en-US" sz="2400" b="1" i="1" dirty="0">
              <a:solidFill>
                <a:srgbClr val="FF0000"/>
              </a:solidFill>
              <a:latin typeface="Avenir Light"/>
              <a:cs typeface="Avenir Light"/>
            </a:endParaRPr>
          </a:p>
        </p:txBody>
      </p:sp>
      <p:sp>
        <p:nvSpPr>
          <p:cNvPr id="6" name="TextBox 5"/>
          <p:cNvSpPr txBox="1"/>
          <p:nvPr/>
        </p:nvSpPr>
        <p:spPr>
          <a:xfrm>
            <a:off x="495300" y="2311400"/>
            <a:ext cx="8153400" cy="1508105"/>
          </a:xfrm>
          <a:prstGeom prst="rect">
            <a:avLst/>
          </a:prstGeom>
          <a:noFill/>
        </p:spPr>
        <p:txBody>
          <a:bodyPr wrap="square" rtlCol="0">
            <a:spAutoFit/>
          </a:bodyPr>
          <a:lstStyle/>
          <a:p>
            <a:pPr marL="742950" lvl="1" indent="-285750">
              <a:buFont typeface="Wingdings" charset="2"/>
              <a:buChar char="Ø"/>
            </a:pPr>
            <a:endParaRPr lang="en-US" sz="2000" dirty="0"/>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endParaRPr lang="en-US" dirty="0"/>
          </a:p>
        </p:txBody>
      </p:sp>
      <p:sp>
        <p:nvSpPr>
          <p:cNvPr id="8" name="TextBox 7"/>
          <p:cNvSpPr txBox="1"/>
          <p:nvPr/>
        </p:nvSpPr>
        <p:spPr>
          <a:xfrm>
            <a:off x="1120451" y="1638400"/>
            <a:ext cx="8153399" cy="4093428"/>
          </a:xfrm>
          <a:prstGeom prst="rect">
            <a:avLst/>
          </a:prstGeom>
          <a:noFill/>
        </p:spPr>
        <p:txBody>
          <a:bodyPr wrap="square" rtlCol="0">
            <a:spAutoFit/>
          </a:bodyPr>
          <a:lstStyle/>
          <a:p>
            <a:r>
              <a:rPr lang="en-US" sz="2000" dirty="0">
                <a:solidFill>
                  <a:schemeClr val="accent1"/>
                </a:solidFill>
              </a:rPr>
              <a:t>High when</a:t>
            </a:r>
            <a:r>
              <a:rPr lang="mr-IN" sz="2000" dirty="0">
                <a:solidFill>
                  <a:schemeClr val="accent1"/>
                </a:solidFill>
              </a:rPr>
              <a:t>…</a:t>
            </a:r>
            <a:r>
              <a:rPr lang="en-GB" sz="2000" dirty="0">
                <a:solidFill>
                  <a:schemeClr val="accent1"/>
                </a:solidFill>
              </a:rPr>
              <a:t>.</a:t>
            </a:r>
            <a:endParaRPr lang="en-US" sz="2000" dirty="0">
              <a:solidFill>
                <a:schemeClr val="accent1"/>
              </a:solidFill>
            </a:endParaRPr>
          </a:p>
          <a:p>
            <a:endParaRPr lang="en-US" sz="2000" dirty="0">
              <a:solidFill>
                <a:schemeClr val="accent1"/>
              </a:solidFill>
            </a:endParaRPr>
          </a:p>
          <a:p>
            <a:endParaRPr lang="en-US" sz="2000" dirty="0">
              <a:solidFill>
                <a:schemeClr val="accent1"/>
              </a:solidFill>
            </a:endParaRPr>
          </a:p>
          <a:p>
            <a:pPr marL="342900" indent="-342900">
              <a:buFont typeface="Arial" charset="0"/>
              <a:buChar char="•"/>
            </a:pPr>
            <a:r>
              <a:rPr lang="en-US" sz="2000" dirty="0">
                <a:solidFill>
                  <a:schemeClr val="accent1"/>
                </a:solidFill>
              </a:rPr>
              <a:t>Concentrated suppliers</a:t>
            </a:r>
          </a:p>
          <a:p>
            <a:pPr marL="342900" indent="-342900">
              <a:buFont typeface="Arial" charset="0"/>
              <a:buChar char="•"/>
            </a:pPr>
            <a:endParaRPr lang="en-US" sz="2000" dirty="0">
              <a:solidFill>
                <a:schemeClr val="accent1"/>
              </a:solidFill>
            </a:endParaRPr>
          </a:p>
          <a:p>
            <a:pPr marL="342900" indent="-342900">
              <a:buFont typeface="Arial" charset="0"/>
              <a:buChar char="•"/>
            </a:pPr>
            <a:r>
              <a:rPr lang="en-US" sz="2000" dirty="0">
                <a:solidFill>
                  <a:schemeClr val="accent1"/>
                </a:solidFill>
              </a:rPr>
              <a:t>High switching costs</a:t>
            </a:r>
          </a:p>
          <a:p>
            <a:pPr marL="800100" lvl="1" indent="-342900">
              <a:buFont typeface="Arial" charset="0"/>
              <a:buChar char="•"/>
            </a:pPr>
            <a:r>
              <a:rPr lang="en-GB" altLang="en-US" sz="2000" dirty="0">
                <a:solidFill>
                  <a:srgbClr val="333333"/>
                </a:solidFill>
                <a:latin typeface="Trebuchet MS" charset="0"/>
              </a:rPr>
              <a:t>The offer unique or scarce resources </a:t>
            </a:r>
            <a:endParaRPr lang="en-US" sz="2000" dirty="0">
              <a:solidFill>
                <a:schemeClr val="accent1"/>
              </a:solidFill>
            </a:endParaRPr>
          </a:p>
          <a:p>
            <a:pPr marL="342900" indent="-342900">
              <a:buFont typeface="Arial" charset="0"/>
              <a:buChar char="•"/>
            </a:pPr>
            <a:r>
              <a:rPr lang="en-US" sz="2000" dirty="0">
                <a:solidFill>
                  <a:schemeClr val="accent1"/>
                </a:solidFill>
              </a:rPr>
              <a:t>Supplier competition threat</a:t>
            </a:r>
          </a:p>
          <a:p>
            <a:pPr marL="800100" lvl="1" indent="-342900">
              <a:buFont typeface="Arial" charset="0"/>
              <a:buChar char="•"/>
            </a:pPr>
            <a:r>
              <a:rPr lang="en-US" sz="2000" i="1" dirty="0"/>
              <a:t>Forward vertical integration, </a:t>
            </a:r>
          </a:p>
          <a:p>
            <a:pPr lvl="2"/>
            <a:r>
              <a:rPr lang="en-US" sz="2000" dirty="0"/>
              <a:t>moving up closer to the ultimate customer. </a:t>
            </a:r>
          </a:p>
          <a:p>
            <a:pPr marL="800100" lvl="1" indent="-342900">
              <a:buFont typeface="Arial" charset="0"/>
              <a:buChar char="•"/>
            </a:pPr>
            <a:endParaRPr lang="en-US" sz="2000" dirty="0">
              <a:solidFill>
                <a:schemeClr val="accent1"/>
              </a:solidFill>
            </a:endParaRPr>
          </a:p>
          <a:p>
            <a:pPr marL="342900" indent="-342900">
              <a:buFont typeface="Arial" charset="0"/>
              <a:buChar char="•"/>
            </a:pPr>
            <a:r>
              <a:rPr lang="en-US" sz="2000" dirty="0">
                <a:solidFill>
                  <a:schemeClr val="accent1"/>
                </a:solidFill>
              </a:rPr>
              <a:t>Low buyer profit and impact on quality</a:t>
            </a:r>
          </a:p>
          <a:p>
            <a:pPr marL="800100" lvl="1" indent="-342900">
              <a:buFont typeface="Arial" charset="0"/>
              <a:buChar char="•"/>
            </a:pPr>
            <a:r>
              <a:rPr lang="en-GB" altLang="en-US" sz="2000" dirty="0">
                <a:solidFill>
                  <a:srgbClr val="333333"/>
                </a:solidFill>
                <a:latin typeface="Trebuchet MS" charset="0"/>
              </a:rPr>
              <a:t>The industry is not a key customer group to the suppliers</a:t>
            </a:r>
          </a:p>
        </p:txBody>
      </p:sp>
    </p:spTree>
    <p:extLst>
      <p:ext uri="{BB962C8B-B14F-4D97-AF65-F5344CB8AC3E}">
        <p14:creationId xmlns:p14="http://schemas.microsoft.com/office/powerpoint/2010/main" val="46857343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18490" y="0"/>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2" name="1 Rectángulo"/>
          <p:cNvSpPr/>
          <p:nvPr/>
        </p:nvSpPr>
        <p:spPr>
          <a:xfrm>
            <a:off x="1432901" y="5163053"/>
            <a:ext cx="4572000" cy="497732"/>
          </a:xfrm>
          <a:prstGeom prst="rect">
            <a:avLst/>
          </a:prstGeom>
        </p:spPr>
        <p:txBody>
          <a:bodyPr lIns="64291" tIns="32146" rIns="64291" bIns="32146">
            <a:spAutoFit/>
          </a:bodyPr>
          <a:lstStyle/>
          <a:p>
            <a:pPr algn="l"/>
            <a:br>
              <a:rPr lang="es-ES" sz="1400" b="1" dirty="0">
                <a:solidFill>
                  <a:schemeClr val="bg1">
                    <a:lumMod val="50000"/>
                  </a:schemeClr>
                </a:solidFill>
                <a:latin typeface="Helvetica"/>
                <a:ea typeface="Helvetica"/>
                <a:cs typeface="Helvetica"/>
                <a:sym typeface="Helvetica"/>
              </a:rPr>
            </a:br>
            <a:endParaRPr lang="en-US" sz="1400" dirty="0">
              <a:solidFill>
                <a:schemeClr val="bg1">
                  <a:lumMod val="50000"/>
                </a:schemeClr>
              </a:solidFill>
            </a:endParaRPr>
          </a:p>
        </p:txBody>
      </p:sp>
      <p:sp>
        <p:nvSpPr>
          <p:cNvPr id="4" name="TextBox 3"/>
          <p:cNvSpPr txBox="1"/>
          <p:nvPr/>
        </p:nvSpPr>
        <p:spPr>
          <a:xfrm>
            <a:off x="355600" y="260648"/>
            <a:ext cx="8674100" cy="461665"/>
          </a:xfrm>
          <a:prstGeom prst="rect">
            <a:avLst/>
          </a:prstGeom>
          <a:noFill/>
        </p:spPr>
        <p:txBody>
          <a:bodyPr wrap="square" rtlCol="0">
            <a:spAutoFit/>
          </a:bodyPr>
          <a:lstStyle/>
          <a:p>
            <a:r>
              <a:rPr lang="en-US" sz="2400" b="1" i="1" dirty="0">
                <a:solidFill>
                  <a:srgbClr val="FF0000"/>
                </a:solidFill>
                <a:latin typeface="Helvetica"/>
                <a:ea typeface="Helvetica"/>
                <a:cs typeface="Helvetica"/>
                <a:sym typeface="Helvetica"/>
              </a:rPr>
              <a:t>Competitive rivalry</a:t>
            </a:r>
            <a:endParaRPr lang="en-US" sz="2400" b="1" i="1" dirty="0">
              <a:solidFill>
                <a:srgbClr val="FF0000"/>
              </a:solidFill>
              <a:latin typeface="Avenir Light"/>
              <a:cs typeface="Avenir Light"/>
            </a:endParaRPr>
          </a:p>
        </p:txBody>
      </p:sp>
      <p:sp>
        <p:nvSpPr>
          <p:cNvPr id="6" name="TextBox 5"/>
          <p:cNvSpPr txBox="1"/>
          <p:nvPr/>
        </p:nvSpPr>
        <p:spPr>
          <a:xfrm>
            <a:off x="179512" y="1052736"/>
            <a:ext cx="7992888" cy="2308324"/>
          </a:xfrm>
          <a:prstGeom prst="rect">
            <a:avLst/>
          </a:prstGeom>
          <a:noFill/>
        </p:spPr>
        <p:txBody>
          <a:bodyPr wrap="square" rtlCol="0">
            <a:spAutoFit/>
          </a:bodyPr>
          <a:lstStyle/>
          <a:p>
            <a:r>
              <a:rPr lang="en-GB" altLang="en-US" sz="2400" dirty="0">
                <a:solidFill>
                  <a:srgbClr val="333333"/>
                </a:solidFill>
                <a:latin typeface="Trebuchet MS" charset="0"/>
              </a:rPr>
              <a:t>The structure of competition - for example, rivalry is more intense where there are many small or equally sized competitors; rivalry is less when an industry has a clear market leader</a:t>
            </a:r>
            <a:br>
              <a:rPr lang="en-GB" altLang="en-US" sz="2400" dirty="0">
                <a:solidFill>
                  <a:srgbClr val="333333"/>
                </a:solidFill>
                <a:latin typeface="Trebuchet MS" charset="0"/>
              </a:rPr>
            </a:br>
            <a:r>
              <a:rPr lang="en-GB" altLang="en-US" sz="2400" dirty="0">
                <a:solidFill>
                  <a:srgbClr val="333333"/>
                </a:solidFill>
                <a:latin typeface="Trebuchet MS" charset="0"/>
              </a:rPr>
              <a:t>- The maturity of the industry, a lack of growth will lead to a ‘shakeout’</a:t>
            </a:r>
            <a:endParaRPr lang="en-US" altLang="en-US" sz="2400" dirty="0">
              <a:solidFill>
                <a:srgbClr val="333333"/>
              </a:solidFill>
              <a:latin typeface="Trebuchet MS" charset="0"/>
            </a:endParaRPr>
          </a:p>
        </p:txBody>
      </p:sp>
      <p:pic>
        <p:nvPicPr>
          <p:cNvPr id="8" name="Content Placeholder 5" descr="samsung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85628" y="3789040"/>
            <a:ext cx="2221872" cy="261218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3888" y="3691483"/>
            <a:ext cx="4350768" cy="2506340"/>
          </a:xfrm>
          <a:prstGeom prst="rect">
            <a:avLst/>
          </a:prstGeom>
        </p:spPr>
      </p:pic>
    </p:spTree>
    <p:extLst>
      <p:ext uri="{BB962C8B-B14F-4D97-AF65-F5344CB8AC3E}">
        <p14:creationId xmlns:p14="http://schemas.microsoft.com/office/powerpoint/2010/main" val="112439100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a:extLst>
              <a:ext uri="{FF2B5EF4-FFF2-40B4-BE49-F238E27FC236}">
                <a16:creationId xmlns:a16="http://schemas.microsoft.com/office/drawing/2014/main" id="{0113E026-FA70-47E9-8CD5-227D6D002A9A}"/>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eaLnBrk="1" hangingPunct="1">
              <a:lnSpc>
                <a:spcPct val="90000"/>
              </a:lnSpc>
            </a:pPr>
            <a:r>
              <a:rPr lang="en-US" altLang="en-US" sz="2800" kern="1200" dirty="0">
                <a:solidFill>
                  <a:schemeClr val="tx1"/>
                </a:solidFill>
                <a:latin typeface="+mj-lt"/>
                <a:ea typeface="+mj-ea"/>
                <a:cs typeface="+mj-cs"/>
              </a:rPr>
              <a:t>Comparative industry structure analysis</a:t>
            </a:r>
          </a:p>
        </p:txBody>
      </p:sp>
      <p:pic>
        <p:nvPicPr>
          <p:cNvPr id="103427" name="Picture 9" descr="M02NF005">
            <a:extLst>
              <a:ext uri="{FF2B5EF4-FFF2-40B4-BE49-F238E27FC236}">
                <a16:creationId xmlns:a16="http://schemas.microsoft.com/office/drawing/2014/main" id="{D1053F97-2062-4902-AEF9-3EB24C7D27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33402" y="1675227"/>
            <a:ext cx="6477194" cy="439419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661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CA4DA-CBF3-C64A-AC78-7C851600036A}"/>
              </a:ext>
            </a:extLst>
          </p:cNvPr>
          <p:cNvSpPr>
            <a:spLocks noGrp="1"/>
          </p:cNvSpPr>
          <p:nvPr>
            <p:ph type="title"/>
          </p:nvPr>
        </p:nvSpPr>
        <p:spPr/>
        <p:txBody>
          <a:bodyPr/>
          <a:lstStyle/>
          <a:p>
            <a:endParaRPr lang="en-US"/>
          </a:p>
        </p:txBody>
      </p:sp>
      <p:pic>
        <p:nvPicPr>
          <p:cNvPr id="9" name="Content Placeholder 8" descr="A picture containing different, items, photo, various&#10;&#10;Description automatically generated">
            <a:extLst>
              <a:ext uri="{FF2B5EF4-FFF2-40B4-BE49-F238E27FC236}">
                <a16:creationId xmlns:a16="http://schemas.microsoft.com/office/drawing/2014/main" id="{560DE64F-93D1-FA43-B883-99369FEACB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845" y="248072"/>
            <a:ext cx="5590894" cy="4525962"/>
          </a:xfrm>
        </p:spPr>
      </p:pic>
      <p:sp>
        <p:nvSpPr>
          <p:cNvPr id="4" name="Date Placeholder 3">
            <a:extLst>
              <a:ext uri="{FF2B5EF4-FFF2-40B4-BE49-F238E27FC236}">
                <a16:creationId xmlns:a16="http://schemas.microsoft.com/office/drawing/2014/main" id="{1C818F0B-8B8A-9C42-BEF3-4A5868EC9FFD}"/>
              </a:ext>
            </a:extLst>
          </p:cNvPr>
          <p:cNvSpPr>
            <a:spLocks noGrp="1"/>
          </p:cNvSpPr>
          <p:nvPr>
            <p:ph type="dt" sz="half" idx="10"/>
          </p:nvPr>
        </p:nvSpPr>
        <p:spPr/>
        <p:txBody>
          <a:bodyPr/>
          <a:lstStyle/>
          <a:p>
            <a:fld id="{79F2AF39-F53C-4E00-924A-075C5FABD984}" type="datetime4">
              <a:rPr lang="en-GB" smtClean="0"/>
              <a:t>25 January 2020</a:t>
            </a:fld>
            <a:endParaRPr lang="en-GB" dirty="0"/>
          </a:p>
        </p:txBody>
      </p:sp>
      <p:sp>
        <p:nvSpPr>
          <p:cNvPr id="5" name="Footer Placeholder 4">
            <a:extLst>
              <a:ext uri="{FF2B5EF4-FFF2-40B4-BE49-F238E27FC236}">
                <a16:creationId xmlns:a16="http://schemas.microsoft.com/office/drawing/2014/main" id="{75155523-C0D2-3F45-955B-D454C24A9EFF}"/>
              </a:ext>
            </a:extLst>
          </p:cNvPr>
          <p:cNvSpPr>
            <a:spLocks noGrp="1"/>
          </p:cNvSpPr>
          <p:nvPr>
            <p:ph type="ftr" sz="quarter" idx="11"/>
          </p:nvPr>
        </p:nvSpPr>
        <p:spPr/>
        <p:txBody>
          <a:bodyPr/>
          <a:lstStyle/>
          <a:p>
            <a:r>
              <a:rPr lang="en-GB"/>
              <a:t>Presentation Title</a:t>
            </a:r>
          </a:p>
        </p:txBody>
      </p:sp>
      <p:sp>
        <p:nvSpPr>
          <p:cNvPr id="6" name="Slide Number Placeholder 5">
            <a:extLst>
              <a:ext uri="{FF2B5EF4-FFF2-40B4-BE49-F238E27FC236}">
                <a16:creationId xmlns:a16="http://schemas.microsoft.com/office/drawing/2014/main" id="{A319CBC7-07E0-F240-92A6-E70B7488F5B3}"/>
              </a:ext>
            </a:extLst>
          </p:cNvPr>
          <p:cNvSpPr>
            <a:spLocks noGrp="1"/>
          </p:cNvSpPr>
          <p:nvPr>
            <p:ph type="sldNum" sz="quarter" idx="12"/>
          </p:nvPr>
        </p:nvSpPr>
        <p:spPr/>
        <p:txBody>
          <a:bodyPr/>
          <a:lstStyle/>
          <a:p>
            <a:fld id="{786194A1-5B28-41B4-A256-7AB656992733}" type="slidenum">
              <a:rPr lang="en-GB" smtClean="0"/>
              <a:t>27</a:t>
            </a:fld>
            <a:endParaRPr lang="en-GB" dirty="0"/>
          </a:p>
        </p:txBody>
      </p:sp>
      <p:pic>
        <p:nvPicPr>
          <p:cNvPr id="11" name="Picture 10" descr="A screenshot of a social media post&#10;&#10;Description automatically generated">
            <a:extLst>
              <a:ext uri="{FF2B5EF4-FFF2-40B4-BE49-F238E27FC236}">
                <a16:creationId xmlns:a16="http://schemas.microsoft.com/office/drawing/2014/main" id="{75679E5A-91D7-8340-A287-F6EDB68B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5358" y="3050899"/>
            <a:ext cx="5164451" cy="3305779"/>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08C0CC29-3615-C74B-BD11-4F73FCA56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725" y="66578"/>
            <a:ext cx="3566739" cy="2914702"/>
          </a:xfrm>
          <a:prstGeom prst="rect">
            <a:avLst/>
          </a:prstGeom>
        </p:spPr>
      </p:pic>
    </p:spTree>
    <p:extLst>
      <p:ext uri="{BB962C8B-B14F-4D97-AF65-F5344CB8AC3E}">
        <p14:creationId xmlns:p14="http://schemas.microsoft.com/office/powerpoint/2010/main" val="31579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unch of different vegetables on display in a store&#10;&#10;Description automatically generated">
            <a:extLst>
              <a:ext uri="{FF2B5EF4-FFF2-40B4-BE49-F238E27FC236}">
                <a16:creationId xmlns:a16="http://schemas.microsoft.com/office/drawing/2014/main" id="{89762971-E897-A94E-BF3D-D68A8EE04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1" y="-22612"/>
            <a:ext cx="9144000" cy="6551629"/>
          </a:xfrm>
          <a:prstGeom prst="rect">
            <a:avLst/>
          </a:prstGeom>
        </p:spPr>
      </p:pic>
      <p:sp>
        <p:nvSpPr>
          <p:cNvPr id="4" name="Date Placeholder 3">
            <a:extLst>
              <a:ext uri="{FF2B5EF4-FFF2-40B4-BE49-F238E27FC236}">
                <a16:creationId xmlns:a16="http://schemas.microsoft.com/office/drawing/2014/main" id="{577514B3-91FE-9340-A9C3-E56BDAEF3983}"/>
              </a:ext>
            </a:extLst>
          </p:cNvPr>
          <p:cNvSpPr>
            <a:spLocks noGrp="1"/>
          </p:cNvSpPr>
          <p:nvPr>
            <p:ph type="dt" sz="half" idx="10"/>
          </p:nvPr>
        </p:nvSpPr>
        <p:spPr/>
        <p:txBody>
          <a:bodyPr/>
          <a:lstStyle/>
          <a:p>
            <a:fld id="{79F2AF39-F53C-4E00-924A-075C5FABD984}" type="datetime4">
              <a:rPr lang="en-GB" smtClean="0"/>
              <a:t>25 January 2020</a:t>
            </a:fld>
            <a:endParaRPr lang="en-GB" dirty="0"/>
          </a:p>
        </p:txBody>
      </p:sp>
      <p:sp>
        <p:nvSpPr>
          <p:cNvPr id="6" name="Slide Number Placeholder 5">
            <a:extLst>
              <a:ext uri="{FF2B5EF4-FFF2-40B4-BE49-F238E27FC236}">
                <a16:creationId xmlns:a16="http://schemas.microsoft.com/office/drawing/2014/main" id="{12827D84-8018-B349-94A5-5C6638AB55AF}"/>
              </a:ext>
            </a:extLst>
          </p:cNvPr>
          <p:cNvSpPr>
            <a:spLocks noGrp="1"/>
          </p:cNvSpPr>
          <p:nvPr>
            <p:ph type="sldNum" sz="quarter" idx="12"/>
          </p:nvPr>
        </p:nvSpPr>
        <p:spPr/>
        <p:txBody>
          <a:bodyPr/>
          <a:lstStyle/>
          <a:p>
            <a:fld id="{786194A1-5B28-41B4-A256-7AB656992733}" type="slidenum">
              <a:rPr lang="en-GB" smtClean="0"/>
              <a:t>28</a:t>
            </a:fld>
            <a:endParaRPr lang="en-GB" dirty="0"/>
          </a:p>
        </p:txBody>
      </p:sp>
      <p:sp>
        <p:nvSpPr>
          <p:cNvPr id="8" name="Rectangle 7">
            <a:extLst>
              <a:ext uri="{FF2B5EF4-FFF2-40B4-BE49-F238E27FC236}">
                <a16:creationId xmlns:a16="http://schemas.microsoft.com/office/drawing/2014/main" id="{1EB420CE-E3C2-824C-B88C-E5BA68D9D370}"/>
              </a:ext>
            </a:extLst>
          </p:cNvPr>
          <p:cNvSpPr/>
          <p:nvPr/>
        </p:nvSpPr>
        <p:spPr>
          <a:xfrm>
            <a:off x="190740" y="2492896"/>
            <a:ext cx="8961684" cy="707886"/>
          </a:xfrm>
          <a:prstGeom prst="rect">
            <a:avLst/>
          </a:prstGeom>
        </p:spPr>
        <p:txBody>
          <a:bodyPr wrap="none">
            <a:spAutoFit/>
          </a:bodyPr>
          <a:lstStyle/>
          <a:p>
            <a:r>
              <a:rPr lang="en-US" sz="4000" b="1" dirty="0">
                <a:solidFill>
                  <a:schemeClr val="bg1"/>
                </a:solidFill>
              </a:rPr>
              <a:t>Value capture 2: Classic positioning</a:t>
            </a:r>
          </a:p>
        </p:txBody>
      </p:sp>
    </p:spTree>
    <p:extLst>
      <p:ext uri="{BB962C8B-B14F-4D97-AF65-F5344CB8AC3E}">
        <p14:creationId xmlns:p14="http://schemas.microsoft.com/office/powerpoint/2010/main" val="276084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AFC99A3B-B59A-42F5-92AE-C22A00951634}"/>
              </a:ext>
            </a:extLst>
          </p:cNvPr>
          <p:cNvSpPr>
            <a:spLocks noGrp="1"/>
          </p:cNvSpPr>
          <p:nvPr>
            <p:ph type="title"/>
          </p:nvPr>
        </p:nvSpPr>
        <p:spPr>
          <a:xfrm>
            <a:off x="394554" y="466578"/>
            <a:ext cx="8354891" cy="930447"/>
          </a:xfrm>
        </p:spPr>
        <p:txBody>
          <a:bodyPr vert="horz" lIns="91440" tIns="45720" rIns="91440" bIns="45720" rtlCol="0" anchor="b">
            <a:normAutofit fontScale="90000"/>
          </a:bodyPr>
          <a:lstStyle/>
          <a:p>
            <a:pPr eaLnBrk="1" hangingPunct="1">
              <a:lnSpc>
                <a:spcPct val="90000"/>
              </a:lnSpc>
            </a:pPr>
            <a:r>
              <a:rPr lang="en-US" altLang="en-US" sz="4700" kern="1200" dirty="0">
                <a:solidFill>
                  <a:schemeClr val="accent1">
                    <a:lumMod val="75000"/>
                    <a:lumOff val="25000"/>
                  </a:schemeClr>
                </a:solidFill>
                <a:latin typeface="+mj-lt"/>
                <a:ea typeface="+mj-ea"/>
                <a:cs typeface="+mj-cs"/>
              </a:rPr>
              <a:t>Bases of market segmentation </a:t>
            </a:r>
          </a:p>
        </p:txBody>
      </p:sp>
      <p:pic>
        <p:nvPicPr>
          <p:cNvPr id="63491" name="Picture 14" descr="Table-2-1">
            <a:extLst>
              <a:ext uri="{FF2B5EF4-FFF2-40B4-BE49-F238E27FC236}">
                <a16:creationId xmlns:a16="http://schemas.microsoft.com/office/drawing/2014/main" id="{6D82BB35-A6C7-4F2A-B394-0CB342B52E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9632" y="1772816"/>
            <a:ext cx="6357865" cy="3997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892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499570-A115-2E45-B640-ABF7D87CA218}"/>
              </a:ext>
            </a:extLst>
          </p:cNvPr>
          <p:cNvSpPr txBox="1"/>
          <p:nvPr/>
        </p:nvSpPr>
        <p:spPr>
          <a:xfrm>
            <a:off x="1786596" y="1470837"/>
            <a:ext cx="5570820" cy="369332"/>
          </a:xfrm>
          <a:prstGeom prst="rect">
            <a:avLst/>
          </a:prstGeom>
          <a:noFill/>
        </p:spPr>
        <p:txBody>
          <a:bodyPr wrap="none" rtlCol="0">
            <a:spAutoFit/>
          </a:bodyPr>
          <a:lstStyle/>
          <a:p>
            <a:pPr algn="ctr"/>
            <a:r>
              <a:rPr lang="en-GB" dirty="0">
                <a:solidFill>
                  <a:srgbClr val="001E5E"/>
                </a:solidFill>
                <a:latin typeface="ArialMT"/>
              </a:rPr>
              <a:t>Micro environmental Analysis &amp; Strategic capabilities</a:t>
            </a:r>
            <a:endParaRPr lang="en-US" spc="113" dirty="0">
              <a:solidFill>
                <a:schemeClr val="bg1">
                  <a:lumMod val="50000"/>
                </a:schemeClr>
              </a:solidFill>
              <a:latin typeface="Noto Sans ExtraLight" panose="020B0302040504020204" pitchFamily="34" charset="0"/>
              <a:ea typeface="Noto Sans ExtraLight" panose="020B0302040504020204" pitchFamily="34" charset="0"/>
              <a:cs typeface="Noto Sans ExtraLight" panose="020B0302040504020204" pitchFamily="34" charset="0"/>
            </a:endParaRPr>
          </a:p>
        </p:txBody>
      </p:sp>
      <p:sp>
        <p:nvSpPr>
          <p:cNvPr id="7" name="Isosceles Triangle 3">
            <a:extLst>
              <a:ext uri="{FF2B5EF4-FFF2-40B4-BE49-F238E27FC236}">
                <a16:creationId xmlns:a16="http://schemas.microsoft.com/office/drawing/2014/main" id="{9B051D25-80B3-3142-9466-9B55F1AF7934}"/>
              </a:ext>
            </a:extLst>
          </p:cNvPr>
          <p:cNvSpPr>
            <a:spLocks noChangeAspect="1"/>
          </p:cNvSpPr>
          <p:nvPr/>
        </p:nvSpPr>
        <p:spPr>
          <a:xfrm>
            <a:off x="774695" y="2132671"/>
            <a:ext cx="2196244" cy="1476164"/>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8" name="Isosceles Triangle 4">
            <a:extLst>
              <a:ext uri="{FF2B5EF4-FFF2-40B4-BE49-F238E27FC236}">
                <a16:creationId xmlns:a16="http://schemas.microsoft.com/office/drawing/2014/main" id="{E7E6E815-2272-074B-B029-C5B2FA4095F5}"/>
              </a:ext>
            </a:extLst>
          </p:cNvPr>
          <p:cNvSpPr>
            <a:spLocks noChangeAspect="1"/>
          </p:cNvSpPr>
          <p:nvPr/>
        </p:nvSpPr>
        <p:spPr>
          <a:xfrm rot="10800000">
            <a:off x="1169274" y="2132670"/>
            <a:ext cx="710990" cy="477879"/>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9" name="Isosceles Triangle 5">
            <a:extLst>
              <a:ext uri="{FF2B5EF4-FFF2-40B4-BE49-F238E27FC236}">
                <a16:creationId xmlns:a16="http://schemas.microsoft.com/office/drawing/2014/main" id="{1D439FFE-9AEC-D34C-A1C4-3557FAF76854}"/>
              </a:ext>
            </a:extLst>
          </p:cNvPr>
          <p:cNvSpPr>
            <a:spLocks noChangeAspect="1"/>
          </p:cNvSpPr>
          <p:nvPr/>
        </p:nvSpPr>
        <p:spPr>
          <a:xfrm rot="10800000">
            <a:off x="774695" y="3609021"/>
            <a:ext cx="2196244" cy="1476164"/>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11" name="Isosceles Triangle 8">
            <a:extLst>
              <a:ext uri="{FF2B5EF4-FFF2-40B4-BE49-F238E27FC236}">
                <a16:creationId xmlns:a16="http://schemas.microsoft.com/office/drawing/2014/main" id="{294C4EFF-F8BA-AC48-BB25-C0139A21B978}"/>
              </a:ext>
            </a:extLst>
          </p:cNvPr>
          <p:cNvSpPr>
            <a:spLocks noChangeAspect="1"/>
          </p:cNvSpPr>
          <p:nvPr/>
        </p:nvSpPr>
        <p:spPr>
          <a:xfrm>
            <a:off x="2578716" y="2132671"/>
            <a:ext cx="2196244" cy="1476164"/>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12" name="Isosceles Triangle 9">
            <a:extLst>
              <a:ext uri="{FF2B5EF4-FFF2-40B4-BE49-F238E27FC236}">
                <a16:creationId xmlns:a16="http://schemas.microsoft.com/office/drawing/2014/main" id="{35AE559E-FBB8-594E-B0A3-343D9BE49D11}"/>
              </a:ext>
            </a:extLst>
          </p:cNvPr>
          <p:cNvSpPr>
            <a:spLocks noChangeAspect="1"/>
          </p:cNvSpPr>
          <p:nvPr/>
        </p:nvSpPr>
        <p:spPr>
          <a:xfrm rot="10800000">
            <a:off x="2973296" y="2132670"/>
            <a:ext cx="710990" cy="477879"/>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13" name="Isosceles Triangle 10">
            <a:extLst>
              <a:ext uri="{FF2B5EF4-FFF2-40B4-BE49-F238E27FC236}">
                <a16:creationId xmlns:a16="http://schemas.microsoft.com/office/drawing/2014/main" id="{051BFC3C-D48B-484C-AB44-2D8F0991BDA5}"/>
              </a:ext>
            </a:extLst>
          </p:cNvPr>
          <p:cNvSpPr>
            <a:spLocks noChangeAspect="1"/>
          </p:cNvSpPr>
          <p:nvPr/>
        </p:nvSpPr>
        <p:spPr>
          <a:xfrm rot="10800000">
            <a:off x="2578716" y="3609021"/>
            <a:ext cx="2196244" cy="1476164"/>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15" name="Isosceles Triangle 12">
            <a:extLst>
              <a:ext uri="{FF2B5EF4-FFF2-40B4-BE49-F238E27FC236}">
                <a16:creationId xmlns:a16="http://schemas.microsoft.com/office/drawing/2014/main" id="{F4152BB7-3D28-AC43-B8B6-E4A4C28D3910}"/>
              </a:ext>
            </a:extLst>
          </p:cNvPr>
          <p:cNvSpPr>
            <a:spLocks noChangeAspect="1"/>
          </p:cNvSpPr>
          <p:nvPr/>
        </p:nvSpPr>
        <p:spPr>
          <a:xfrm>
            <a:off x="4384022" y="2132671"/>
            <a:ext cx="2196244" cy="1476164"/>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16" name="Isosceles Triangle 13">
            <a:extLst>
              <a:ext uri="{FF2B5EF4-FFF2-40B4-BE49-F238E27FC236}">
                <a16:creationId xmlns:a16="http://schemas.microsoft.com/office/drawing/2014/main" id="{AB2E35F5-0B98-5B49-82B0-11B4492F9C07}"/>
              </a:ext>
            </a:extLst>
          </p:cNvPr>
          <p:cNvSpPr>
            <a:spLocks noChangeAspect="1"/>
          </p:cNvSpPr>
          <p:nvPr/>
        </p:nvSpPr>
        <p:spPr>
          <a:xfrm rot="10800000">
            <a:off x="4778601" y="2132670"/>
            <a:ext cx="710990" cy="477879"/>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17" name="Isosceles Triangle 14">
            <a:extLst>
              <a:ext uri="{FF2B5EF4-FFF2-40B4-BE49-F238E27FC236}">
                <a16:creationId xmlns:a16="http://schemas.microsoft.com/office/drawing/2014/main" id="{850E4A9C-30A3-624A-86F4-47829A9FCCF8}"/>
              </a:ext>
            </a:extLst>
          </p:cNvPr>
          <p:cNvSpPr>
            <a:spLocks noChangeAspect="1"/>
          </p:cNvSpPr>
          <p:nvPr/>
        </p:nvSpPr>
        <p:spPr>
          <a:xfrm rot="10800000">
            <a:off x="4384022" y="3609021"/>
            <a:ext cx="2196244" cy="1476164"/>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19" name="Isosceles Triangle 16">
            <a:extLst>
              <a:ext uri="{FF2B5EF4-FFF2-40B4-BE49-F238E27FC236}">
                <a16:creationId xmlns:a16="http://schemas.microsoft.com/office/drawing/2014/main" id="{D39D3935-CB61-9E48-A43E-0F7552083E27}"/>
              </a:ext>
            </a:extLst>
          </p:cNvPr>
          <p:cNvSpPr>
            <a:spLocks noChangeAspect="1"/>
          </p:cNvSpPr>
          <p:nvPr/>
        </p:nvSpPr>
        <p:spPr>
          <a:xfrm>
            <a:off x="6171668" y="2132671"/>
            <a:ext cx="2196244" cy="1476164"/>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20" name="Isosceles Triangle 17">
            <a:extLst>
              <a:ext uri="{FF2B5EF4-FFF2-40B4-BE49-F238E27FC236}">
                <a16:creationId xmlns:a16="http://schemas.microsoft.com/office/drawing/2014/main" id="{8347B66F-F5AC-8A49-9316-F94557E3CE4B}"/>
              </a:ext>
            </a:extLst>
          </p:cNvPr>
          <p:cNvSpPr>
            <a:spLocks noChangeAspect="1"/>
          </p:cNvSpPr>
          <p:nvPr/>
        </p:nvSpPr>
        <p:spPr>
          <a:xfrm rot="10800000">
            <a:off x="6566247" y="2132670"/>
            <a:ext cx="710990" cy="477879"/>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21" name="Isosceles Triangle 18">
            <a:extLst>
              <a:ext uri="{FF2B5EF4-FFF2-40B4-BE49-F238E27FC236}">
                <a16:creationId xmlns:a16="http://schemas.microsoft.com/office/drawing/2014/main" id="{6A5CC6EC-D30B-6E46-A910-4F39E592EC60}"/>
              </a:ext>
            </a:extLst>
          </p:cNvPr>
          <p:cNvSpPr>
            <a:spLocks noChangeAspect="1"/>
          </p:cNvSpPr>
          <p:nvPr/>
        </p:nvSpPr>
        <p:spPr>
          <a:xfrm rot="10800000">
            <a:off x="6171668" y="3609021"/>
            <a:ext cx="2196244" cy="1476164"/>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Noto Sans ExtraLight" panose="020B0302040504020204" pitchFamily="34" charset="0"/>
            </a:endParaRPr>
          </a:p>
        </p:txBody>
      </p:sp>
      <p:sp>
        <p:nvSpPr>
          <p:cNvPr id="22" name="TextBox 21">
            <a:extLst>
              <a:ext uri="{FF2B5EF4-FFF2-40B4-BE49-F238E27FC236}">
                <a16:creationId xmlns:a16="http://schemas.microsoft.com/office/drawing/2014/main" id="{1866CFED-B22E-9F48-B737-BF5FBCDFE7E2}"/>
              </a:ext>
            </a:extLst>
          </p:cNvPr>
          <p:cNvSpPr txBox="1"/>
          <p:nvPr/>
        </p:nvSpPr>
        <p:spPr>
          <a:xfrm>
            <a:off x="1111839" y="1922789"/>
            <a:ext cx="825867" cy="769441"/>
          </a:xfrm>
          <a:prstGeom prst="rect">
            <a:avLst/>
          </a:prstGeom>
          <a:noFill/>
        </p:spPr>
        <p:txBody>
          <a:bodyPr wrap="none" rtlCol="0" anchor="ctr">
            <a:spAutoFit/>
          </a:bodyPr>
          <a:lstStyle/>
          <a:p>
            <a:pPr algn="ctr"/>
            <a:r>
              <a:rPr lang="en-US" sz="4400" b="1" dirty="0">
                <a:solidFill>
                  <a:srgbClr val="FFC000"/>
                </a:solidFill>
                <a:latin typeface="PT Sans" panose="020B0503020203020204" pitchFamily="34" charset="77"/>
              </a:rPr>
              <a:t>01</a:t>
            </a:r>
            <a:endParaRPr lang="en-US" sz="300" b="1" dirty="0">
              <a:solidFill>
                <a:srgbClr val="FFC000"/>
              </a:solidFill>
              <a:latin typeface="PT Sans" panose="020B0503020203020204" pitchFamily="34" charset="77"/>
            </a:endParaRPr>
          </a:p>
        </p:txBody>
      </p:sp>
      <p:sp>
        <p:nvSpPr>
          <p:cNvPr id="23" name="TextBox 22">
            <a:extLst>
              <a:ext uri="{FF2B5EF4-FFF2-40B4-BE49-F238E27FC236}">
                <a16:creationId xmlns:a16="http://schemas.microsoft.com/office/drawing/2014/main" id="{CF4021DA-999B-CB44-9EEA-A085F837AFAF}"/>
              </a:ext>
            </a:extLst>
          </p:cNvPr>
          <p:cNvSpPr txBox="1"/>
          <p:nvPr/>
        </p:nvSpPr>
        <p:spPr>
          <a:xfrm>
            <a:off x="2915861" y="1922789"/>
            <a:ext cx="825867" cy="769441"/>
          </a:xfrm>
          <a:prstGeom prst="rect">
            <a:avLst/>
          </a:prstGeom>
          <a:noFill/>
        </p:spPr>
        <p:txBody>
          <a:bodyPr wrap="none" rtlCol="0" anchor="ctr">
            <a:spAutoFit/>
          </a:bodyPr>
          <a:lstStyle/>
          <a:p>
            <a:pPr algn="ctr"/>
            <a:r>
              <a:rPr lang="en-US" sz="4400" b="1" dirty="0">
                <a:solidFill>
                  <a:srgbClr val="FFC000"/>
                </a:solidFill>
                <a:latin typeface="PT Sans" panose="020B0503020203020204" pitchFamily="34" charset="77"/>
              </a:rPr>
              <a:t>02</a:t>
            </a:r>
            <a:endParaRPr lang="en-US" sz="300" b="1" dirty="0">
              <a:solidFill>
                <a:srgbClr val="FFC000"/>
              </a:solidFill>
              <a:latin typeface="PT Sans" panose="020B0503020203020204" pitchFamily="34" charset="77"/>
            </a:endParaRPr>
          </a:p>
        </p:txBody>
      </p:sp>
      <p:sp>
        <p:nvSpPr>
          <p:cNvPr id="24" name="TextBox 23">
            <a:extLst>
              <a:ext uri="{FF2B5EF4-FFF2-40B4-BE49-F238E27FC236}">
                <a16:creationId xmlns:a16="http://schemas.microsoft.com/office/drawing/2014/main" id="{B6830196-DB77-AF43-B6AE-48BBB354241C}"/>
              </a:ext>
            </a:extLst>
          </p:cNvPr>
          <p:cNvSpPr txBox="1"/>
          <p:nvPr/>
        </p:nvSpPr>
        <p:spPr>
          <a:xfrm>
            <a:off x="4721165" y="1922789"/>
            <a:ext cx="825868" cy="769441"/>
          </a:xfrm>
          <a:prstGeom prst="rect">
            <a:avLst/>
          </a:prstGeom>
          <a:noFill/>
        </p:spPr>
        <p:txBody>
          <a:bodyPr wrap="none" rtlCol="0" anchor="ctr">
            <a:spAutoFit/>
          </a:bodyPr>
          <a:lstStyle/>
          <a:p>
            <a:pPr algn="ctr"/>
            <a:r>
              <a:rPr lang="en-US" sz="4400" b="1" dirty="0">
                <a:solidFill>
                  <a:srgbClr val="FFC000"/>
                </a:solidFill>
                <a:latin typeface="PT Sans" panose="020B0503020203020204" pitchFamily="34" charset="77"/>
              </a:rPr>
              <a:t>03</a:t>
            </a:r>
          </a:p>
        </p:txBody>
      </p:sp>
      <p:sp>
        <p:nvSpPr>
          <p:cNvPr id="25" name="TextBox 24">
            <a:extLst>
              <a:ext uri="{FF2B5EF4-FFF2-40B4-BE49-F238E27FC236}">
                <a16:creationId xmlns:a16="http://schemas.microsoft.com/office/drawing/2014/main" id="{D836B0C4-0EBC-1C4F-92D4-2E5B9B0046EA}"/>
              </a:ext>
            </a:extLst>
          </p:cNvPr>
          <p:cNvSpPr txBox="1"/>
          <p:nvPr/>
        </p:nvSpPr>
        <p:spPr>
          <a:xfrm>
            <a:off x="6508373" y="1922789"/>
            <a:ext cx="825868" cy="769441"/>
          </a:xfrm>
          <a:prstGeom prst="rect">
            <a:avLst/>
          </a:prstGeom>
          <a:noFill/>
        </p:spPr>
        <p:txBody>
          <a:bodyPr wrap="none" rtlCol="0" anchor="ctr">
            <a:spAutoFit/>
          </a:bodyPr>
          <a:lstStyle/>
          <a:p>
            <a:pPr algn="ctr"/>
            <a:r>
              <a:rPr lang="en-US" sz="4400" b="1" dirty="0">
                <a:solidFill>
                  <a:srgbClr val="FFC000"/>
                </a:solidFill>
                <a:latin typeface="PT Sans" panose="020B0503020203020204" pitchFamily="34" charset="77"/>
              </a:rPr>
              <a:t>04</a:t>
            </a:r>
            <a:endParaRPr lang="en-US" sz="675" b="1" dirty="0">
              <a:solidFill>
                <a:srgbClr val="FFC000"/>
              </a:solidFill>
              <a:latin typeface="PT Sans" panose="020B0503020203020204" pitchFamily="34" charset="77"/>
            </a:endParaRPr>
          </a:p>
        </p:txBody>
      </p:sp>
      <p:sp>
        <p:nvSpPr>
          <p:cNvPr id="26" name="Freeform 929">
            <a:extLst>
              <a:ext uri="{FF2B5EF4-FFF2-40B4-BE49-F238E27FC236}">
                <a16:creationId xmlns:a16="http://schemas.microsoft.com/office/drawing/2014/main" id="{F9AACD04-BA22-D941-998D-F3DBC81944E4}"/>
              </a:ext>
            </a:extLst>
          </p:cNvPr>
          <p:cNvSpPr>
            <a:spLocks noChangeArrowheads="1"/>
          </p:cNvSpPr>
          <p:nvPr/>
        </p:nvSpPr>
        <p:spPr bwMode="auto">
          <a:xfrm>
            <a:off x="1671110" y="2762577"/>
            <a:ext cx="418309" cy="361862"/>
          </a:xfrm>
          <a:custGeom>
            <a:avLst/>
            <a:gdLst>
              <a:gd name="T0" fmla="*/ 210775 w 293328"/>
              <a:gd name="T1" fmla="*/ 250735 h 293238"/>
              <a:gd name="T2" fmla="*/ 123825 w 293328"/>
              <a:gd name="T3" fmla="*/ 250735 h 293238"/>
              <a:gd name="T4" fmla="*/ 96940 w 293328"/>
              <a:gd name="T5" fmla="*/ 245972 h 293238"/>
              <a:gd name="T6" fmla="*/ 39585 w 293328"/>
              <a:gd name="T7" fmla="*/ 255131 h 293238"/>
              <a:gd name="T8" fmla="*/ 220663 w 293328"/>
              <a:gd name="T9" fmla="*/ 211047 h 293238"/>
              <a:gd name="T10" fmla="*/ 254000 w 293328"/>
              <a:gd name="T11" fmla="*/ 220206 h 293238"/>
              <a:gd name="T12" fmla="*/ 220663 w 293328"/>
              <a:gd name="T13" fmla="*/ 211047 h 293238"/>
              <a:gd name="T14" fmla="*/ 198071 w 293328"/>
              <a:gd name="T15" fmla="*/ 215810 h 293238"/>
              <a:gd name="T16" fmla="*/ 155575 w 293328"/>
              <a:gd name="T17" fmla="*/ 215810 h 293238"/>
              <a:gd name="T18" fmla="*/ 131899 w 293328"/>
              <a:gd name="T19" fmla="*/ 211047 h 293238"/>
              <a:gd name="T20" fmla="*/ 99520 w 293328"/>
              <a:gd name="T21" fmla="*/ 220206 h 293238"/>
              <a:gd name="T22" fmla="*/ 39687 w 293328"/>
              <a:gd name="T23" fmla="*/ 211047 h 293238"/>
              <a:gd name="T24" fmla="*/ 73024 w 293328"/>
              <a:gd name="T25" fmla="*/ 220206 h 293238"/>
              <a:gd name="T26" fmla="*/ 39687 w 293328"/>
              <a:gd name="T27" fmla="*/ 211047 h 293238"/>
              <a:gd name="T28" fmla="*/ 219104 w 293328"/>
              <a:gd name="T29" fmla="*/ 140601 h 293238"/>
              <a:gd name="T30" fmla="*/ 231675 w 293328"/>
              <a:gd name="T31" fmla="*/ 168703 h 293238"/>
              <a:gd name="T32" fmla="*/ 231675 w 293328"/>
              <a:gd name="T33" fmla="*/ 126910 h 293238"/>
              <a:gd name="T34" fmla="*/ 214794 w 293328"/>
              <a:gd name="T35" fmla="*/ 170865 h 293238"/>
              <a:gd name="T36" fmla="*/ 179237 w 293328"/>
              <a:gd name="T37" fmla="*/ 170144 h 293238"/>
              <a:gd name="T38" fmla="*/ 208688 w 293328"/>
              <a:gd name="T39" fmla="*/ 163659 h 293238"/>
              <a:gd name="T40" fmla="*/ 214435 w 293328"/>
              <a:gd name="T41" fmla="*/ 133755 h 293238"/>
              <a:gd name="T42" fmla="*/ 45289 w 293328"/>
              <a:gd name="T43" fmla="*/ 126910 h 293238"/>
              <a:gd name="T44" fmla="*/ 77812 w 293328"/>
              <a:gd name="T45" fmla="*/ 135917 h 293238"/>
              <a:gd name="T46" fmla="*/ 43860 w 293328"/>
              <a:gd name="T47" fmla="*/ 167262 h 293238"/>
              <a:gd name="T48" fmla="*/ 93895 w 293328"/>
              <a:gd name="T49" fmla="*/ 167262 h 293238"/>
              <a:gd name="T50" fmla="*/ 102829 w 293328"/>
              <a:gd name="T51" fmla="*/ 157894 h 293238"/>
              <a:gd name="T52" fmla="*/ 45289 w 293328"/>
              <a:gd name="T53" fmla="*/ 177350 h 293238"/>
              <a:gd name="T54" fmla="*/ 45289 w 293328"/>
              <a:gd name="T55" fmla="*/ 126910 h 293238"/>
              <a:gd name="T56" fmla="*/ 8987 w 293328"/>
              <a:gd name="T57" fmla="*/ 270950 h 293238"/>
              <a:gd name="T58" fmla="*/ 284341 w 293328"/>
              <a:gd name="T59" fmla="*/ 270950 h 293238"/>
              <a:gd name="T60" fmla="*/ 220715 w 293328"/>
              <a:gd name="T61" fmla="*/ 103437 h 293238"/>
              <a:gd name="T62" fmla="*/ 143788 w 293328"/>
              <a:gd name="T63" fmla="*/ 185756 h 293238"/>
              <a:gd name="T64" fmla="*/ 146664 w 293328"/>
              <a:gd name="T65" fmla="*/ 56186 h 293238"/>
              <a:gd name="T66" fmla="*/ 140900 w 293328"/>
              <a:gd name="T67" fmla="*/ 82138 h 293238"/>
              <a:gd name="T68" fmla="*/ 152427 w 293328"/>
              <a:gd name="T69" fmla="*/ 82138 h 293238"/>
              <a:gd name="T70" fmla="*/ 146664 w 293328"/>
              <a:gd name="T71" fmla="*/ 56186 h 293238"/>
              <a:gd name="T72" fmla="*/ 161792 w 293328"/>
              <a:gd name="T73" fmla="*/ 82859 h 293238"/>
              <a:gd name="T74" fmla="*/ 163232 w 293328"/>
              <a:gd name="T75" fmla="*/ 121787 h 293238"/>
              <a:gd name="T76" fmla="*/ 125772 w 293328"/>
              <a:gd name="T77" fmla="*/ 116380 h 293238"/>
              <a:gd name="T78" fmla="*/ 146664 w 293328"/>
              <a:gd name="T79" fmla="*/ 47535 h 293238"/>
              <a:gd name="T80" fmla="*/ 80162 w 293328"/>
              <a:gd name="T81" fmla="*/ 93372 h 293238"/>
              <a:gd name="T82" fmla="*/ 213525 w 293328"/>
              <a:gd name="T83" fmla="*/ 31184 h 293238"/>
              <a:gd name="T84" fmla="*/ 148102 w 293328"/>
              <a:gd name="T85" fmla="*/ 269 h 293238"/>
              <a:gd name="T86" fmla="*/ 222153 w 293328"/>
              <a:gd name="T87" fmla="*/ 93372 h 293238"/>
              <a:gd name="T88" fmla="*/ 293328 w 293328"/>
              <a:gd name="T89" fmla="*/ 117097 h 293238"/>
              <a:gd name="T90" fmla="*/ 22287 w 293328"/>
              <a:gd name="T91" fmla="*/ 293238 h 293238"/>
              <a:gd name="T92" fmla="*/ 22287 w 293328"/>
              <a:gd name="T93" fmla="*/ 94810 h 293238"/>
              <a:gd name="T94" fmla="*/ 71175 w 293328"/>
              <a:gd name="T95" fmla="*/ 27949 h 293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3328" h="293238">
                <a:moveTo>
                  <a:pt x="128173" y="245972"/>
                </a:moveTo>
                <a:lnTo>
                  <a:pt x="206065" y="245972"/>
                </a:lnTo>
                <a:cubicBezTo>
                  <a:pt x="208601" y="245972"/>
                  <a:pt x="210775" y="248170"/>
                  <a:pt x="210775" y="250735"/>
                </a:cubicBezTo>
                <a:cubicBezTo>
                  <a:pt x="210775" y="253299"/>
                  <a:pt x="208601" y="255131"/>
                  <a:pt x="206065" y="255131"/>
                </a:cubicBezTo>
                <a:lnTo>
                  <a:pt x="128173" y="255131"/>
                </a:lnTo>
                <a:cubicBezTo>
                  <a:pt x="125999" y="255131"/>
                  <a:pt x="123825" y="253299"/>
                  <a:pt x="123825" y="250735"/>
                </a:cubicBezTo>
                <a:cubicBezTo>
                  <a:pt x="123825" y="248170"/>
                  <a:pt x="125999" y="245972"/>
                  <a:pt x="128173" y="245972"/>
                </a:cubicBezTo>
                <a:close/>
                <a:moveTo>
                  <a:pt x="39585" y="245972"/>
                </a:moveTo>
                <a:lnTo>
                  <a:pt x="96940" y="245972"/>
                </a:lnTo>
                <a:cubicBezTo>
                  <a:pt x="99449" y="245972"/>
                  <a:pt x="101241" y="248170"/>
                  <a:pt x="101241" y="250735"/>
                </a:cubicBezTo>
                <a:cubicBezTo>
                  <a:pt x="101241" y="253299"/>
                  <a:pt x="99449" y="255131"/>
                  <a:pt x="96940" y="255131"/>
                </a:cubicBezTo>
                <a:lnTo>
                  <a:pt x="39585" y="255131"/>
                </a:lnTo>
                <a:cubicBezTo>
                  <a:pt x="36717" y="255131"/>
                  <a:pt x="34925" y="253299"/>
                  <a:pt x="34925" y="250735"/>
                </a:cubicBezTo>
                <a:cubicBezTo>
                  <a:pt x="34925" y="248170"/>
                  <a:pt x="36717" y="245972"/>
                  <a:pt x="39585" y="245972"/>
                </a:cubicBezTo>
                <a:close/>
                <a:moveTo>
                  <a:pt x="220663" y="211047"/>
                </a:moveTo>
                <a:lnTo>
                  <a:pt x="254000" y="211047"/>
                </a:lnTo>
                <a:cubicBezTo>
                  <a:pt x="256564" y="211047"/>
                  <a:pt x="258396" y="213245"/>
                  <a:pt x="258396" y="215810"/>
                </a:cubicBezTo>
                <a:cubicBezTo>
                  <a:pt x="258396" y="218374"/>
                  <a:pt x="256564" y="220206"/>
                  <a:pt x="254000" y="220206"/>
                </a:cubicBezTo>
                <a:lnTo>
                  <a:pt x="220663" y="220206"/>
                </a:lnTo>
                <a:cubicBezTo>
                  <a:pt x="218098" y="220206"/>
                  <a:pt x="215900" y="218374"/>
                  <a:pt x="215900" y="215810"/>
                </a:cubicBezTo>
                <a:cubicBezTo>
                  <a:pt x="215900" y="213245"/>
                  <a:pt x="218098" y="211047"/>
                  <a:pt x="220663" y="211047"/>
                </a:cubicBezTo>
                <a:close/>
                <a:moveTo>
                  <a:pt x="159971" y="211047"/>
                </a:moveTo>
                <a:lnTo>
                  <a:pt x="193308" y="211047"/>
                </a:lnTo>
                <a:cubicBezTo>
                  <a:pt x="195873" y="211047"/>
                  <a:pt x="198071" y="213245"/>
                  <a:pt x="198071" y="215810"/>
                </a:cubicBezTo>
                <a:cubicBezTo>
                  <a:pt x="198071" y="218374"/>
                  <a:pt x="195873" y="220206"/>
                  <a:pt x="193308" y="220206"/>
                </a:cubicBezTo>
                <a:lnTo>
                  <a:pt x="159971" y="220206"/>
                </a:lnTo>
                <a:cubicBezTo>
                  <a:pt x="157407" y="220206"/>
                  <a:pt x="155575" y="218374"/>
                  <a:pt x="155575" y="215810"/>
                </a:cubicBezTo>
                <a:cubicBezTo>
                  <a:pt x="155575" y="213245"/>
                  <a:pt x="157407" y="211047"/>
                  <a:pt x="159971" y="211047"/>
                </a:cubicBezTo>
                <a:close/>
                <a:moveTo>
                  <a:pt x="99520" y="211047"/>
                </a:moveTo>
                <a:lnTo>
                  <a:pt x="131899" y="211047"/>
                </a:lnTo>
                <a:cubicBezTo>
                  <a:pt x="134390" y="211047"/>
                  <a:pt x="136169" y="213245"/>
                  <a:pt x="136169" y="215810"/>
                </a:cubicBezTo>
                <a:cubicBezTo>
                  <a:pt x="136169" y="218374"/>
                  <a:pt x="134390" y="220206"/>
                  <a:pt x="131899" y="220206"/>
                </a:cubicBezTo>
                <a:lnTo>
                  <a:pt x="99520" y="220206"/>
                </a:lnTo>
                <a:cubicBezTo>
                  <a:pt x="97029" y="220206"/>
                  <a:pt x="95250" y="218374"/>
                  <a:pt x="95250" y="215810"/>
                </a:cubicBezTo>
                <a:cubicBezTo>
                  <a:pt x="95250" y="213245"/>
                  <a:pt x="97029" y="211047"/>
                  <a:pt x="99520" y="211047"/>
                </a:cubicBezTo>
                <a:close/>
                <a:moveTo>
                  <a:pt x="39687" y="211047"/>
                </a:moveTo>
                <a:lnTo>
                  <a:pt x="73024" y="211047"/>
                </a:lnTo>
                <a:cubicBezTo>
                  <a:pt x="75589" y="211047"/>
                  <a:pt x="77421" y="213245"/>
                  <a:pt x="77421" y="215810"/>
                </a:cubicBezTo>
                <a:cubicBezTo>
                  <a:pt x="77421" y="218374"/>
                  <a:pt x="75589" y="220206"/>
                  <a:pt x="73024" y="220206"/>
                </a:cubicBezTo>
                <a:lnTo>
                  <a:pt x="39687" y="220206"/>
                </a:lnTo>
                <a:cubicBezTo>
                  <a:pt x="36757" y="220206"/>
                  <a:pt x="34925" y="218374"/>
                  <a:pt x="34925" y="215810"/>
                </a:cubicBezTo>
                <a:cubicBezTo>
                  <a:pt x="34925" y="213245"/>
                  <a:pt x="36757" y="211047"/>
                  <a:pt x="39687" y="211047"/>
                </a:cubicBezTo>
                <a:close/>
                <a:moveTo>
                  <a:pt x="231675" y="135917"/>
                </a:moveTo>
                <a:cubicBezTo>
                  <a:pt x="227365" y="135917"/>
                  <a:pt x="222336" y="137358"/>
                  <a:pt x="219463" y="140241"/>
                </a:cubicBezTo>
                <a:cubicBezTo>
                  <a:pt x="219463" y="140241"/>
                  <a:pt x="219463" y="140601"/>
                  <a:pt x="219104" y="140601"/>
                </a:cubicBezTo>
                <a:cubicBezTo>
                  <a:pt x="223414" y="147807"/>
                  <a:pt x="223414" y="156453"/>
                  <a:pt x="219104" y="164019"/>
                </a:cubicBezTo>
                <a:cubicBezTo>
                  <a:pt x="219463" y="164019"/>
                  <a:pt x="219463" y="164019"/>
                  <a:pt x="219463" y="164019"/>
                </a:cubicBezTo>
                <a:cubicBezTo>
                  <a:pt x="222336" y="166902"/>
                  <a:pt x="227365" y="168703"/>
                  <a:pt x="231675" y="168703"/>
                </a:cubicBezTo>
                <a:cubicBezTo>
                  <a:pt x="240654" y="168703"/>
                  <a:pt x="247837" y="161137"/>
                  <a:pt x="247837" y="152490"/>
                </a:cubicBezTo>
                <a:cubicBezTo>
                  <a:pt x="247837" y="143123"/>
                  <a:pt x="240654" y="135917"/>
                  <a:pt x="231675" y="135917"/>
                </a:cubicBezTo>
                <a:close/>
                <a:moveTo>
                  <a:pt x="231675" y="126910"/>
                </a:moveTo>
                <a:cubicBezTo>
                  <a:pt x="245682" y="126910"/>
                  <a:pt x="256816" y="138439"/>
                  <a:pt x="256816" y="152490"/>
                </a:cubicBezTo>
                <a:cubicBezTo>
                  <a:pt x="256816" y="166181"/>
                  <a:pt x="245682" y="177350"/>
                  <a:pt x="231675" y="177350"/>
                </a:cubicBezTo>
                <a:cubicBezTo>
                  <a:pt x="225569" y="177350"/>
                  <a:pt x="219104" y="174828"/>
                  <a:pt x="214794" y="170865"/>
                </a:cubicBezTo>
                <a:cubicBezTo>
                  <a:pt x="214435" y="170504"/>
                  <a:pt x="214435" y="170504"/>
                  <a:pt x="214435" y="170504"/>
                </a:cubicBezTo>
                <a:cubicBezTo>
                  <a:pt x="209766" y="175188"/>
                  <a:pt x="203301" y="177350"/>
                  <a:pt x="197195" y="177350"/>
                </a:cubicBezTo>
                <a:cubicBezTo>
                  <a:pt x="190730" y="177350"/>
                  <a:pt x="184265" y="174828"/>
                  <a:pt x="179237" y="170144"/>
                </a:cubicBezTo>
                <a:cubicBezTo>
                  <a:pt x="177800" y="168343"/>
                  <a:pt x="177800" y="165460"/>
                  <a:pt x="179237" y="163659"/>
                </a:cubicBezTo>
                <a:cubicBezTo>
                  <a:pt x="181033" y="162218"/>
                  <a:pt x="183906" y="162218"/>
                  <a:pt x="185702" y="163659"/>
                </a:cubicBezTo>
                <a:cubicBezTo>
                  <a:pt x="192167" y="170144"/>
                  <a:pt x="202582" y="170144"/>
                  <a:pt x="208688" y="163659"/>
                </a:cubicBezTo>
                <a:cubicBezTo>
                  <a:pt x="215153" y="157534"/>
                  <a:pt x="215153" y="147086"/>
                  <a:pt x="208688" y="140601"/>
                </a:cubicBezTo>
                <a:cubicBezTo>
                  <a:pt x="206892" y="138799"/>
                  <a:pt x="206892" y="135917"/>
                  <a:pt x="208688" y="134476"/>
                </a:cubicBezTo>
                <a:cubicBezTo>
                  <a:pt x="210125" y="133035"/>
                  <a:pt x="212639" y="132675"/>
                  <a:pt x="214435" y="133755"/>
                </a:cubicBezTo>
                <a:cubicBezTo>
                  <a:pt x="214435" y="133755"/>
                  <a:pt x="214435" y="133755"/>
                  <a:pt x="214794" y="133755"/>
                </a:cubicBezTo>
                <a:cubicBezTo>
                  <a:pt x="219104" y="129432"/>
                  <a:pt x="225569" y="126910"/>
                  <a:pt x="231675" y="126910"/>
                </a:cubicBezTo>
                <a:close/>
                <a:moveTo>
                  <a:pt x="45289" y="126910"/>
                </a:moveTo>
                <a:lnTo>
                  <a:pt x="77812" y="126910"/>
                </a:lnTo>
                <a:cubicBezTo>
                  <a:pt x="80314" y="126910"/>
                  <a:pt x="82458" y="129072"/>
                  <a:pt x="82458" y="131233"/>
                </a:cubicBezTo>
                <a:cubicBezTo>
                  <a:pt x="82458" y="133755"/>
                  <a:pt x="80314" y="135917"/>
                  <a:pt x="77812" y="135917"/>
                </a:cubicBezTo>
                <a:lnTo>
                  <a:pt x="45289" y="135917"/>
                </a:lnTo>
                <a:cubicBezTo>
                  <a:pt x="44217" y="135917"/>
                  <a:pt x="43860" y="136638"/>
                  <a:pt x="43860" y="137358"/>
                </a:cubicBezTo>
                <a:lnTo>
                  <a:pt x="43860" y="167262"/>
                </a:lnTo>
                <a:cubicBezTo>
                  <a:pt x="43860" y="167622"/>
                  <a:pt x="44217" y="168703"/>
                  <a:pt x="45289" y="168703"/>
                </a:cubicBezTo>
                <a:lnTo>
                  <a:pt x="92465" y="168703"/>
                </a:lnTo>
                <a:cubicBezTo>
                  <a:pt x="93180" y="168703"/>
                  <a:pt x="93895" y="167622"/>
                  <a:pt x="93895" y="167262"/>
                </a:cubicBezTo>
                <a:lnTo>
                  <a:pt x="93895" y="157894"/>
                </a:lnTo>
                <a:cubicBezTo>
                  <a:pt x="93895" y="155372"/>
                  <a:pt x="95682" y="153211"/>
                  <a:pt x="98183" y="153211"/>
                </a:cubicBezTo>
                <a:cubicBezTo>
                  <a:pt x="100685" y="153211"/>
                  <a:pt x="102829" y="155372"/>
                  <a:pt x="102829" y="157894"/>
                </a:cubicBezTo>
                <a:lnTo>
                  <a:pt x="102829" y="167262"/>
                </a:lnTo>
                <a:cubicBezTo>
                  <a:pt x="102829" y="173026"/>
                  <a:pt x="98183" y="177350"/>
                  <a:pt x="92465" y="177350"/>
                </a:cubicBezTo>
                <a:lnTo>
                  <a:pt x="45289" y="177350"/>
                </a:lnTo>
                <a:cubicBezTo>
                  <a:pt x="39571" y="177350"/>
                  <a:pt x="34925" y="173026"/>
                  <a:pt x="34925" y="167262"/>
                </a:cubicBezTo>
                <a:lnTo>
                  <a:pt x="34925" y="137358"/>
                </a:lnTo>
                <a:cubicBezTo>
                  <a:pt x="34925" y="131594"/>
                  <a:pt x="39571" y="126910"/>
                  <a:pt x="45289" y="126910"/>
                </a:cubicBezTo>
                <a:close/>
                <a:moveTo>
                  <a:pt x="22287" y="103437"/>
                </a:moveTo>
                <a:cubicBezTo>
                  <a:pt x="15098" y="103437"/>
                  <a:pt x="8987" y="109548"/>
                  <a:pt x="8987" y="117097"/>
                </a:cubicBezTo>
                <a:lnTo>
                  <a:pt x="8987" y="270950"/>
                </a:lnTo>
                <a:cubicBezTo>
                  <a:pt x="8987" y="278499"/>
                  <a:pt x="15098" y="284251"/>
                  <a:pt x="22287" y="284251"/>
                </a:cubicBezTo>
                <a:lnTo>
                  <a:pt x="271041" y="284251"/>
                </a:lnTo>
                <a:cubicBezTo>
                  <a:pt x="278230" y="284251"/>
                  <a:pt x="284341" y="278499"/>
                  <a:pt x="284341" y="270950"/>
                </a:cubicBezTo>
                <a:lnTo>
                  <a:pt x="284341" y="117097"/>
                </a:lnTo>
                <a:cubicBezTo>
                  <a:pt x="284341" y="109548"/>
                  <a:pt x="278230" y="103437"/>
                  <a:pt x="271041" y="103437"/>
                </a:cubicBezTo>
                <a:lnTo>
                  <a:pt x="220715" y="103437"/>
                </a:lnTo>
                <a:cubicBezTo>
                  <a:pt x="210290" y="139744"/>
                  <a:pt x="152056" y="183599"/>
                  <a:pt x="149180" y="185756"/>
                </a:cubicBezTo>
                <a:cubicBezTo>
                  <a:pt x="148461" y="186475"/>
                  <a:pt x="147383" y="186475"/>
                  <a:pt x="146664" y="186475"/>
                </a:cubicBezTo>
                <a:cubicBezTo>
                  <a:pt x="145585" y="186475"/>
                  <a:pt x="144867" y="186475"/>
                  <a:pt x="143788" y="185756"/>
                </a:cubicBezTo>
                <a:cubicBezTo>
                  <a:pt x="141272" y="183599"/>
                  <a:pt x="83037" y="139744"/>
                  <a:pt x="72972" y="103437"/>
                </a:cubicBezTo>
                <a:lnTo>
                  <a:pt x="22287" y="103437"/>
                </a:lnTo>
                <a:close/>
                <a:moveTo>
                  <a:pt x="146664" y="56186"/>
                </a:moveTo>
                <a:cubicBezTo>
                  <a:pt x="139820" y="56186"/>
                  <a:pt x="134417" y="61953"/>
                  <a:pt x="134417" y="68441"/>
                </a:cubicBezTo>
                <a:cubicBezTo>
                  <a:pt x="134417" y="72045"/>
                  <a:pt x="136218" y="75650"/>
                  <a:pt x="139460" y="77812"/>
                </a:cubicBezTo>
                <a:cubicBezTo>
                  <a:pt x="140540" y="78894"/>
                  <a:pt x="141261" y="80335"/>
                  <a:pt x="140900" y="82138"/>
                </a:cubicBezTo>
                <a:lnTo>
                  <a:pt x="135498" y="112776"/>
                </a:lnTo>
                <a:lnTo>
                  <a:pt x="157830" y="112776"/>
                </a:lnTo>
                <a:lnTo>
                  <a:pt x="152427" y="82138"/>
                </a:lnTo>
                <a:cubicBezTo>
                  <a:pt x="152066" y="80335"/>
                  <a:pt x="152787" y="78894"/>
                  <a:pt x="154228" y="77812"/>
                </a:cubicBezTo>
                <a:cubicBezTo>
                  <a:pt x="157109" y="75650"/>
                  <a:pt x="158550" y="72045"/>
                  <a:pt x="158550" y="68441"/>
                </a:cubicBezTo>
                <a:cubicBezTo>
                  <a:pt x="158550" y="61953"/>
                  <a:pt x="153507" y="56186"/>
                  <a:pt x="146664" y="56186"/>
                </a:cubicBezTo>
                <a:close/>
                <a:moveTo>
                  <a:pt x="146664" y="47535"/>
                </a:moveTo>
                <a:cubicBezTo>
                  <a:pt x="158190" y="47535"/>
                  <a:pt x="167915" y="56907"/>
                  <a:pt x="167915" y="68441"/>
                </a:cubicBezTo>
                <a:cubicBezTo>
                  <a:pt x="167915" y="73847"/>
                  <a:pt x="165394" y="79254"/>
                  <a:pt x="161792" y="82859"/>
                </a:cubicBezTo>
                <a:lnTo>
                  <a:pt x="167555" y="116380"/>
                </a:lnTo>
                <a:cubicBezTo>
                  <a:pt x="167915" y="117822"/>
                  <a:pt x="167555" y="119264"/>
                  <a:pt x="166834" y="120345"/>
                </a:cubicBezTo>
                <a:cubicBezTo>
                  <a:pt x="165754" y="121066"/>
                  <a:pt x="164673" y="121787"/>
                  <a:pt x="163232" y="121787"/>
                </a:cubicBezTo>
                <a:lnTo>
                  <a:pt x="130095" y="121787"/>
                </a:lnTo>
                <a:cubicBezTo>
                  <a:pt x="128654" y="121787"/>
                  <a:pt x="127573" y="121066"/>
                  <a:pt x="126493" y="120345"/>
                </a:cubicBezTo>
                <a:cubicBezTo>
                  <a:pt x="125772" y="119264"/>
                  <a:pt x="125412" y="117822"/>
                  <a:pt x="125772" y="116380"/>
                </a:cubicBezTo>
                <a:lnTo>
                  <a:pt x="131535" y="82859"/>
                </a:lnTo>
                <a:cubicBezTo>
                  <a:pt x="127933" y="79254"/>
                  <a:pt x="125412" y="73847"/>
                  <a:pt x="125412" y="68441"/>
                </a:cubicBezTo>
                <a:cubicBezTo>
                  <a:pt x="125412" y="56907"/>
                  <a:pt x="135137" y="47535"/>
                  <a:pt x="146664" y="47535"/>
                </a:cubicBezTo>
                <a:close/>
                <a:moveTo>
                  <a:pt x="146664" y="8897"/>
                </a:moveTo>
                <a:lnTo>
                  <a:pt x="80162" y="31184"/>
                </a:lnTo>
                <a:lnTo>
                  <a:pt x="80162" y="93372"/>
                </a:lnTo>
                <a:cubicBezTo>
                  <a:pt x="80162" y="122849"/>
                  <a:pt x="134082" y="166704"/>
                  <a:pt x="146664" y="176410"/>
                </a:cubicBezTo>
                <a:cubicBezTo>
                  <a:pt x="159245" y="166704"/>
                  <a:pt x="213525" y="122849"/>
                  <a:pt x="213525" y="93372"/>
                </a:cubicBezTo>
                <a:lnTo>
                  <a:pt x="213525" y="31184"/>
                </a:lnTo>
                <a:lnTo>
                  <a:pt x="146664" y="8897"/>
                </a:lnTo>
                <a:close/>
                <a:moveTo>
                  <a:pt x="145226" y="269"/>
                </a:moveTo>
                <a:cubicBezTo>
                  <a:pt x="146304" y="-90"/>
                  <a:pt x="147023" y="-90"/>
                  <a:pt x="148102" y="269"/>
                </a:cubicBezTo>
                <a:lnTo>
                  <a:pt x="219277" y="23635"/>
                </a:lnTo>
                <a:cubicBezTo>
                  <a:pt x="221074" y="24354"/>
                  <a:pt x="222153" y="26151"/>
                  <a:pt x="222153" y="27949"/>
                </a:cubicBezTo>
                <a:lnTo>
                  <a:pt x="222153" y="93372"/>
                </a:lnTo>
                <a:cubicBezTo>
                  <a:pt x="222153" y="93732"/>
                  <a:pt x="222153" y="94451"/>
                  <a:pt x="222153" y="94810"/>
                </a:cubicBezTo>
                <a:lnTo>
                  <a:pt x="271041" y="94810"/>
                </a:lnTo>
                <a:cubicBezTo>
                  <a:pt x="283263" y="94810"/>
                  <a:pt x="293328" y="104875"/>
                  <a:pt x="293328" y="117097"/>
                </a:cubicBezTo>
                <a:lnTo>
                  <a:pt x="293328" y="270950"/>
                </a:lnTo>
                <a:cubicBezTo>
                  <a:pt x="293328" y="283172"/>
                  <a:pt x="283263" y="293238"/>
                  <a:pt x="271041" y="293238"/>
                </a:cubicBezTo>
                <a:lnTo>
                  <a:pt x="22287" y="293238"/>
                </a:lnTo>
                <a:cubicBezTo>
                  <a:pt x="10065" y="293238"/>
                  <a:pt x="0" y="283172"/>
                  <a:pt x="0" y="270950"/>
                </a:cubicBezTo>
                <a:lnTo>
                  <a:pt x="0" y="117097"/>
                </a:lnTo>
                <a:cubicBezTo>
                  <a:pt x="0" y="104875"/>
                  <a:pt x="10065" y="94810"/>
                  <a:pt x="22287" y="94810"/>
                </a:cubicBezTo>
                <a:lnTo>
                  <a:pt x="71175" y="94810"/>
                </a:lnTo>
                <a:cubicBezTo>
                  <a:pt x="71175" y="94451"/>
                  <a:pt x="71175" y="93732"/>
                  <a:pt x="71175" y="93372"/>
                </a:cubicBezTo>
                <a:lnTo>
                  <a:pt x="71175" y="27949"/>
                </a:lnTo>
                <a:cubicBezTo>
                  <a:pt x="71175" y="26151"/>
                  <a:pt x="72253" y="24354"/>
                  <a:pt x="74051" y="23635"/>
                </a:cubicBezTo>
                <a:lnTo>
                  <a:pt x="145226" y="269"/>
                </a:lnTo>
                <a:close/>
              </a:path>
            </a:pathLst>
          </a:custGeom>
          <a:solidFill>
            <a:schemeClr val="bg1"/>
          </a:solidFill>
          <a:ln>
            <a:noFill/>
          </a:ln>
          <a:effectLst/>
        </p:spPr>
        <p:txBody>
          <a:bodyPr anchor="ctr"/>
          <a:lstStyle/>
          <a:p>
            <a:endParaRPr lang="en-US" sz="675" dirty="0">
              <a:latin typeface="Noto Sans ExtraLight" panose="020B0302040504020204" pitchFamily="34" charset="0"/>
            </a:endParaRPr>
          </a:p>
        </p:txBody>
      </p:sp>
      <p:sp>
        <p:nvSpPr>
          <p:cNvPr id="27" name="Freeform 945">
            <a:extLst>
              <a:ext uri="{FF2B5EF4-FFF2-40B4-BE49-F238E27FC236}">
                <a16:creationId xmlns:a16="http://schemas.microsoft.com/office/drawing/2014/main" id="{AC8BB63D-14E1-C34A-8482-316D4956CE05}"/>
              </a:ext>
            </a:extLst>
          </p:cNvPr>
          <p:cNvSpPr>
            <a:spLocks noChangeArrowheads="1"/>
          </p:cNvSpPr>
          <p:nvPr/>
        </p:nvSpPr>
        <p:spPr bwMode="auto">
          <a:xfrm>
            <a:off x="3494328" y="2762575"/>
            <a:ext cx="366304" cy="361863"/>
          </a:xfrm>
          <a:custGeom>
            <a:avLst/>
            <a:gdLst>
              <a:gd name="T0" fmla="*/ 38696 w 258044"/>
              <a:gd name="T1" fmla="*/ 193199 h 294045"/>
              <a:gd name="T2" fmla="*/ 63614 w 258044"/>
              <a:gd name="T3" fmla="*/ 218118 h 294045"/>
              <a:gd name="T4" fmla="*/ 72870 w 258044"/>
              <a:gd name="T5" fmla="*/ 183944 h 294045"/>
              <a:gd name="T6" fmla="*/ 52935 w 258044"/>
              <a:gd name="T7" fmla="*/ 169348 h 294045"/>
              <a:gd name="T8" fmla="*/ 80701 w 258044"/>
              <a:gd name="T9" fmla="*/ 179316 h 294045"/>
              <a:gd name="T10" fmla="*/ 86041 w 258044"/>
              <a:gd name="T11" fmla="*/ 208151 h 294045"/>
              <a:gd name="T12" fmla="*/ 65038 w 258044"/>
              <a:gd name="T13" fmla="*/ 227374 h 294045"/>
              <a:gd name="T14" fmla="*/ 39052 w 258044"/>
              <a:gd name="T15" fmla="*/ 220610 h 294045"/>
              <a:gd name="T16" fmla="*/ 29796 w 258044"/>
              <a:gd name="T17" fmla="*/ 192843 h 294045"/>
              <a:gd name="T18" fmla="*/ 48663 w 258044"/>
              <a:gd name="T19" fmla="*/ 170772 h 294045"/>
              <a:gd name="T20" fmla="*/ 205416 w 258044"/>
              <a:gd name="T21" fmla="*/ 124542 h 294045"/>
              <a:gd name="T22" fmla="*/ 128620 w 258044"/>
              <a:gd name="T23" fmla="*/ 209910 h 294045"/>
              <a:gd name="T24" fmla="*/ 128620 w 258044"/>
              <a:gd name="T25" fmla="*/ 201337 h 294045"/>
              <a:gd name="T26" fmla="*/ 205416 w 258044"/>
              <a:gd name="T27" fmla="*/ 124542 h 294045"/>
              <a:gd name="T28" fmla="*/ 241789 w 258044"/>
              <a:gd name="T29" fmla="*/ 94455 h 294045"/>
              <a:gd name="T30" fmla="*/ 113699 w 258044"/>
              <a:gd name="T31" fmla="*/ 191368 h 294045"/>
              <a:gd name="T32" fmla="*/ 92111 w 258044"/>
              <a:gd name="T33" fmla="*/ 243607 h 294045"/>
              <a:gd name="T34" fmla="*/ 195015 w 258044"/>
              <a:gd name="T35" fmla="*/ 229556 h 294045"/>
              <a:gd name="T36" fmla="*/ 248986 w 258044"/>
              <a:gd name="T37" fmla="*/ 278914 h 294045"/>
              <a:gd name="T38" fmla="*/ 243229 w 258044"/>
              <a:gd name="T39" fmla="*/ 92653 h 294045"/>
              <a:gd name="T40" fmla="*/ 131914 w 258044"/>
              <a:gd name="T41" fmla="*/ 52628 h 294045"/>
              <a:gd name="T42" fmla="*/ 55119 w 258044"/>
              <a:gd name="T43" fmla="*/ 129066 h 294045"/>
              <a:gd name="T44" fmla="*/ 46546 w 258044"/>
              <a:gd name="T45" fmla="*/ 129066 h 294045"/>
              <a:gd name="T46" fmla="*/ 210486 w 258044"/>
              <a:gd name="T47" fmla="*/ 9791 h 294045"/>
              <a:gd name="T48" fmla="*/ 157235 w 258044"/>
              <a:gd name="T49" fmla="*/ 63832 h 294045"/>
              <a:gd name="T50" fmla="*/ 114749 w 258044"/>
              <a:gd name="T51" fmla="*/ 109256 h 294045"/>
              <a:gd name="T52" fmla="*/ 67644 w 258044"/>
              <a:gd name="T53" fmla="*/ 153899 h 294045"/>
              <a:gd name="T54" fmla="*/ 25906 w 258044"/>
              <a:gd name="T55" fmla="*/ 166509 h 294045"/>
              <a:gd name="T56" fmla="*/ 91751 w 258044"/>
              <a:gd name="T57" fmla="*/ 232439 h 294045"/>
              <a:gd name="T58" fmla="*/ 105423 w 258044"/>
              <a:gd name="T59" fmla="*/ 186684 h 294045"/>
              <a:gd name="T60" fmla="*/ 193935 w 258044"/>
              <a:gd name="T61" fmla="*/ 100940 h 294045"/>
              <a:gd name="T62" fmla="*/ 236431 w 258044"/>
              <a:gd name="T63" fmla="*/ 86490 h 294045"/>
              <a:gd name="T64" fmla="*/ 248266 w 258044"/>
              <a:gd name="T65" fmla="*/ 47619 h 294045"/>
              <a:gd name="T66" fmla="*/ 212645 w 258044"/>
              <a:gd name="T67" fmla="*/ 80044 h 294045"/>
              <a:gd name="T68" fmla="*/ 184580 w 258044"/>
              <a:gd name="T69" fmla="*/ 70317 h 294045"/>
              <a:gd name="T70" fmla="*/ 179183 w 258044"/>
              <a:gd name="T71" fmla="*/ 41135 h 294045"/>
              <a:gd name="T72" fmla="*/ 128811 w 258044"/>
              <a:gd name="T73" fmla="*/ 9071 h 294045"/>
              <a:gd name="T74" fmla="*/ 14752 w 258044"/>
              <a:gd name="T75" fmla="*/ 165788 h 294045"/>
              <a:gd name="T76" fmla="*/ 66564 w 258044"/>
              <a:gd name="T77" fmla="*/ 144532 h 294045"/>
              <a:gd name="T78" fmla="*/ 147880 w 258044"/>
              <a:gd name="T79" fmla="*/ 63471 h 294045"/>
              <a:gd name="T80" fmla="*/ 165151 w 258044"/>
              <a:gd name="T81" fmla="*/ 14835 h 294045"/>
              <a:gd name="T82" fmla="*/ 128811 w 258044"/>
              <a:gd name="T83" fmla="*/ 64 h 294045"/>
              <a:gd name="T84" fmla="*/ 220561 w 258044"/>
              <a:gd name="T85" fmla="*/ 2946 h 294045"/>
              <a:gd name="T86" fmla="*/ 222360 w 258044"/>
              <a:gd name="T87" fmla="*/ 10512 h 294045"/>
              <a:gd name="T88" fmla="*/ 192496 w 258044"/>
              <a:gd name="T89" fmla="*/ 65633 h 294045"/>
              <a:gd name="T90" fmla="*/ 247546 w 258044"/>
              <a:gd name="T91" fmla="*/ 35731 h 294045"/>
              <a:gd name="T92" fmla="*/ 255102 w 258044"/>
              <a:gd name="T93" fmla="*/ 37532 h 294045"/>
              <a:gd name="T94" fmla="*/ 257981 w 258044"/>
              <a:gd name="T95" fmla="*/ 129041 h 294045"/>
              <a:gd name="T96" fmla="*/ 255102 w 258044"/>
              <a:gd name="T97" fmla="*/ 293685 h 294045"/>
              <a:gd name="T98" fmla="*/ 250065 w 258044"/>
              <a:gd name="T99" fmla="*/ 292604 h 294045"/>
              <a:gd name="T100" fmla="*/ 128811 w 258044"/>
              <a:gd name="T101" fmla="*/ 258378 h 294045"/>
              <a:gd name="T102" fmla="*/ 59008 w 258044"/>
              <a:gd name="T103" fmla="*/ 254775 h 294045"/>
              <a:gd name="T104" fmla="*/ 8636 w 258044"/>
              <a:gd name="T105" fmla="*/ 175876 h 294045"/>
              <a:gd name="T106" fmla="*/ 128811 w 258044"/>
              <a:gd name="T107" fmla="*/ 64 h 294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8044" h="294045">
                <a:moveTo>
                  <a:pt x="52935" y="178604"/>
                </a:moveTo>
                <a:lnTo>
                  <a:pt x="38696" y="193199"/>
                </a:lnTo>
                <a:lnTo>
                  <a:pt x="44035" y="212779"/>
                </a:lnTo>
                <a:lnTo>
                  <a:pt x="63614" y="218118"/>
                </a:lnTo>
                <a:lnTo>
                  <a:pt x="78210" y="203523"/>
                </a:lnTo>
                <a:lnTo>
                  <a:pt x="72870" y="183944"/>
                </a:lnTo>
                <a:lnTo>
                  <a:pt x="52935" y="178604"/>
                </a:lnTo>
                <a:close/>
                <a:moveTo>
                  <a:pt x="52935" y="169348"/>
                </a:moveTo>
                <a:lnTo>
                  <a:pt x="77498" y="176112"/>
                </a:lnTo>
                <a:cubicBezTo>
                  <a:pt x="78922" y="176468"/>
                  <a:pt x="80345" y="177536"/>
                  <a:pt x="80701" y="179316"/>
                </a:cubicBezTo>
                <a:lnTo>
                  <a:pt x="87465" y="203879"/>
                </a:lnTo>
                <a:cubicBezTo>
                  <a:pt x="87465" y="205303"/>
                  <a:pt x="87109" y="207083"/>
                  <a:pt x="86041" y="208151"/>
                </a:cubicBezTo>
                <a:lnTo>
                  <a:pt x="67886" y="226306"/>
                </a:lnTo>
                <a:cubicBezTo>
                  <a:pt x="67174" y="227018"/>
                  <a:pt x="66106" y="227374"/>
                  <a:pt x="65038" y="227374"/>
                </a:cubicBezTo>
                <a:cubicBezTo>
                  <a:pt x="64326" y="227374"/>
                  <a:pt x="64326" y="227018"/>
                  <a:pt x="63970" y="227018"/>
                </a:cubicBezTo>
                <a:lnTo>
                  <a:pt x="39052" y="220610"/>
                </a:lnTo>
                <a:cubicBezTo>
                  <a:pt x="37628" y="220254"/>
                  <a:pt x="36560" y="219186"/>
                  <a:pt x="36204" y="217762"/>
                </a:cubicBezTo>
                <a:lnTo>
                  <a:pt x="29796" y="192843"/>
                </a:lnTo>
                <a:cubicBezTo>
                  <a:pt x="29084" y="191419"/>
                  <a:pt x="29796" y="189639"/>
                  <a:pt x="30508" y="188927"/>
                </a:cubicBezTo>
                <a:lnTo>
                  <a:pt x="48663" y="170772"/>
                </a:lnTo>
                <a:cubicBezTo>
                  <a:pt x="49731" y="169348"/>
                  <a:pt x="51511" y="168992"/>
                  <a:pt x="52935" y="169348"/>
                </a:cubicBezTo>
                <a:close/>
                <a:moveTo>
                  <a:pt x="205416" y="124542"/>
                </a:moveTo>
                <a:cubicBezTo>
                  <a:pt x="207559" y="124542"/>
                  <a:pt x="209702" y="126328"/>
                  <a:pt x="209702" y="128828"/>
                </a:cubicBezTo>
                <a:cubicBezTo>
                  <a:pt x="209702" y="173477"/>
                  <a:pt x="173269" y="209910"/>
                  <a:pt x="128620" y="209910"/>
                </a:cubicBezTo>
                <a:cubicBezTo>
                  <a:pt x="126120" y="209910"/>
                  <a:pt x="124334" y="207767"/>
                  <a:pt x="124334" y="205624"/>
                </a:cubicBezTo>
                <a:cubicBezTo>
                  <a:pt x="124334" y="203123"/>
                  <a:pt x="126120" y="201337"/>
                  <a:pt x="128620" y="201337"/>
                </a:cubicBezTo>
                <a:cubicBezTo>
                  <a:pt x="168625" y="201337"/>
                  <a:pt x="201129" y="168476"/>
                  <a:pt x="201129" y="128828"/>
                </a:cubicBezTo>
                <a:cubicBezTo>
                  <a:pt x="201129" y="126328"/>
                  <a:pt x="202915" y="124542"/>
                  <a:pt x="205416" y="124542"/>
                </a:cubicBezTo>
                <a:close/>
                <a:moveTo>
                  <a:pt x="243229" y="92653"/>
                </a:moveTo>
                <a:cubicBezTo>
                  <a:pt x="242509" y="93374"/>
                  <a:pt x="242149" y="94094"/>
                  <a:pt x="241789" y="94455"/>
                </a:cubicBezTo>
                <a:cubicBezTo>
                  <a:pt x="229196" y="107064"/>
                  <a:pt x="211926" y="112828"/>
                  <a:pt x="194655" y="110307"/>
                </a:cubicBezTo>
                <a:lnTo>
                  <a:pt x="113699" y="191368"/>
                </a:lnTo>
                <a:cubicBezTo>
                  <a:pt x="116217" y="208661"/>
                  <a:pt x="110101" y="226314"/>
                  <a:pt x="97867" y="238563"/>
                </a:cubicBezTo>
                <a:cubicBezTo>
                  <a:pt x="96068" y="240365"/>
                  <a:pt x="94269" y="242166"/>
                  <a:pt x="92111" y="243607"/>
                </a:cubicBezTo>
                <a:cubicBezTo>
                  <a:pt x="103984" y="247210"/>
                  <a:pt x="116217" y="249371"/>
                  <a:pt x="128811" y="249371"/>
                </a:cubicBezTo>
                <a:cubicBezTo>
                  <a:pt x="152558" y="249371"/>
                  <a:pt x="175225" y="242526"/>
                  <a:pt x="195015" y="229556"/>
                </a:cubicBezTo>
                <a:cubicBezTo>
                  <a:pt x="196454" y="228476"/>
                  <a:pt x="198973" y="228476"/>
                  <a:pt x="200772" y="230277"/>
                </a:cubicBezTo>
                <a:lnTo>
                  <a:pt x="248986" y="278914"/>
                </a:lnTo>
                <a:lnTo>
                  <a:pt x="248986" y="129041"/>
                </a:lnTo>
                <a:cubicBezTo>
                  <a:pt x="248986" y="116791"/>
                  <a:pt x="246827" y="104542"/>
                  <a:pt x="243229" y="92653"/>
                </a:cubicBezTo>
                <a:close/>
                <a:moveTo>
                  <a:pt x="127270" y="48342"/>
                </a:moveTo>
                <a:cubicBezTo>
                  <a:pt x="130128" y="48342"/>
                  <a:pt x="131914" y="50128"/>
                  <a:pt x="131914" y="52628"/>
                </a:cubicBezTo>
                <a:cubicBezTo>
                  <a:pt x="131914" y="55128"/>
                  <a:pt x="130128" y="56914"/>
                  <a:pt x="127270" y="56914"/>
                </a:cubicBezTo>
                <a:cubicBezTo>
                  <a:pt x="87623" y="56914"/>
                  <a:pt x="55119" y="89418"/>
                  <a:pt x="55119" y="129066"/>
                </a:cubicBezTo>
                <a:cubicBezTo>
                  <a:pt x="55119" y="131567"/>
                  <a:pt x="53333" y="133710"/>
                  <a:pt x="50832" y="133710"/>
                </a:cubicBezTo>
                <a:cubicBezTo>
                  <a:pt x="48332" y="133710"/>
                  <a:pt x="46546" y="131567"/>
                  <a:pt x="46546" y="129066"/>
                </a:cubicBezTo>
                <a:cubicBezTo>
                  <a:pt x="46546" y="84418"/>
                  <a:pt x="82622" y="48342"/>
                  <a:pt x="127270" y="48342"/>
                </a:cubicBezTo>
                <a:close/>
                <a:moveTo>
                  <a:pt x="210486" y="9791"/>
                </a:moveTo>
                <a:cubicBezTo>
                  <a:pt x="195734" y="6909"/>
                  <a:pt x="180623" y="11592"/>
                  <a:pt x="169828" y="22761"/>
                </a:cubicBezTo>
                <a:cubicBezTo>
                  <a:pt x="159034" y="33569"/>
                  <a:pt x="153997" y="49061"/>
                  <a:pt x="157235" y="63832"/>
                </a:cubicBezTo>
                <a:cubicBezTo>
                  <a:pt x="157235" y="65633"/>
                  <a:pt x="156875" y="67074"/>
                  <a:pt x="155796" y="68155"/>
                </a:cubicBezTo>
                <a:lnTo>
                  <a:pt x="114749" y="109256"/>
                </a:lnTo>
                <a:lnTo>
                  <a:pt x="71602" y="152458"/>
                </a:lnTo>
                <a:cubicBezTo>
                  <a:pt x="70522" y="153539"/>
                  <a:pt x="69083" y="153899"/>
                  <a:pt x="67644" y="153899"/>
                </a:cubicBezTo>
                <a:cubicBezTo>
                  <a:pt x="64406" y="153539"/>
                  <a:pt x="61527" y="152819"/>
                  <a:pt x="59008" y="152819"/>
                </a:cubicBezTo>
                <a:cubicBezTo>
                  <a:pt x="46415" y="152819"/>
                  <a:pt x="34542" y="157862"/>
                  <a:pt x="25906" y="166509"/>
                </a:cubicBezTo>
                <a:cubicBezTo>
                  <a:pt x="7916" y="184523"/>
                  <a:pt x="7916" y="214065"/>
                  <a:pt x="25906" y="232439"/>
                </a:cubicBezTo>
                <a:cubicBezTo>
                  <a:pt x="43897" y="250452"/>
                  <a:pt x="73401" y="250452"/>
                  <a:pt x="91751" y="232439"/>
                </a:cubicBezTo>
                <a:cubicBezTo>
                  <a:pt x="102545" y="221270"/>
                  <a:pt x="107222" y="206139"/>
                  <a:pt x="104344" y="190647"/>
                </a:cubicBezTo>
                <a:cubicBezTo>
                  <a:pt x="103984" y="189206"/>
                  <a:pt x="104344" y="187765"/>
                  <a:pt x="105423" y="186684"/>
                </a:cubicBezTo>
                <a:lnTo>
                  <a:pt x="189977" y="102381"/>
                </a:lnTo>
                <a:cubicBezTo>
                  <a:pt x="191057" y="101300"/>
                  <a:pt x="192496" y="100940"/>
                  <a:pt x="193935" y="100940"/>
                </a:cubicBezTo>
                <a:cubicBezTo>
                  <a:pt x="209047" y="104182"/>
                  <a:pt x="224519" y="99138"/>
                  <a:pt x="235313" y="88330"/>
                </a:cubicBezTo>
                <a:lnTo>
                  <a:pt x="236431" y="86490"/>
                </a:lnTo>
                <a:lnTo>
                  <a:pt x="246782" y="69461"/>
                </a:lnTo>
                <a:cubicBezTo>
                  <a:pt x="248986" y="62481"/>
                  <a:pt x="249525" y="55005"/>
                  <a:pt x="248266" y="47619"/>
                </a:cubicBezTo>
                <a:lnTo>
                  <a:pt x="216963" y="78963"/>
                </a:lnTo>
                <a:cubicBezTo>
                  <a:pt x="215883" y="80044"/>
                  <a:pt x="214084" y="80404"/>
                  <a:pt x="212645" y="80044"/>
                </a:cubicBezTo>
                <a:lnTo>
                  <a:pt x="187819" y="73559"/>
                </a:lnTo>
                <a:cubicBezTo>
                  <a:pt x="186379" y="72838"/>
                  <a:pt x="184940" y="71758"/>
                  <a:pt x="184580" y="70317"/>
                </a:cubicBezTo>
                <a:lnTo>
                  <a:pt x="178104" y="45458"/>
                </a:lnTo>
                <a:cubicBezTo>
                  <a:pt x="177384" y="44017"/>
                  <a:pt x="178104" y="42215"/>
                  <a:pt x="179183" y="41135"/>
                </a:cubicBezTo>
                <a:lnTo>
                  <a:pt x="210486" y="9791"/>
                </a:lnTo>
                <a:close/>
                <a:moveTo>
                  <a:pt x="128811" y="9071"/>
                </a:moveTo>
                <a:cubicBezTo>
                  <a:pt x="62966" y="9071"/>
                  <a:pt x="8995" y="62751"/>
                  <a:pt x="8995" y="129041"/>
                </a:cubicBezTo>
                <a:cubicBezTo>
                  <a:pt x="8995" y="142010"/>
                  <a:pt x="11154" y="154260"/>
                  <a:pt x="14752" y="165788"/>
                </a:cubicBezTo>
                <a:cubicBezTo>
                  <a:pt x="16192" y="163987"/>
                  <a:pt x="17991" y="162186"/>
                  <a:pt x="19430" y="160384"/>
                </a:cubicBezTo>
                <a:cubicBezTo>
                  <a:pt x="32023" y="147775"/>
                  <a:pt x="49654" y="142010"/>
                  <a:pt x="66564" y="144532"/>
                </a:cubicBezTo>
                <a:lnTo>
                  <a:pt x="98996" y="112203"/>
                </a:lnTo>
                <a:lnTo>
                  <a:pt x="147880" y="63471"/>
                </a:lnTo>
                <a:cubicBezTo>
                  <a:pt x="145362" y="46178"/>
                  <a:pt x="151119" y="28525"/>
                  <a:pt x="163352" y="16276"/>
                </a:cubicBezTo>
                <a:cubicBezTo>
                  <a:pt x="164072" y="15555"/>
                  <a:pt x="164791" y="15195"/>
                  <a:pt x="165151" y="14835"/>
                </a:cubicBezTo>
                <a:cubicBezTo>
                  <a:pt x="153637" y="10872"/>
                  <a:pt x="141404" y="9071"/>
                  <a:pt x="128811" y="9071"/>
                </a:cubicBezTo>
                <a:close/>
                <a:moveTo>
                  <a:pt x="128811" y="64"/>
                </a:moveTo>
                <a:cubicBezTo>
                  <a:pt x="144282" y="64"/>
                  <a:pt x="159394" y="2946"/>
                  <a:pt x="173786" y="8350"/>
                </a:cubicBezTo>
                <a:cubicBezTo>
                  <a:pt x="187819" y="-296"/>
                  <a:pt x="204729" y="-2458"/>
                  <a:pt x="220561" y="2946"/>
                </a:cubicBezTo>
                <a:cubicBezTo>
                  <a:pt x="222360" y="3666"/>
                  <a:pt x="223080" y="4747"/>
                  <a:pt x="223799" y="6188"/>
                </a:cubicBezTo>
                <a:cubicBezTo>
                  <a:pt x="223799" y="7629"/>
                  <a:pt x="223439" y="9071"/>
                  <a:pt x="222360" y="10512"/>
                </a:cubicBezTo>
                <a:lnTo>
                  <a:pt x="187459" y="45458"/>
                </a:lnTo>
                <a:lnTo>
                  <a:pt x="192496" y="65633"/>
                </a:lnTo>
                <a:lnTo>
                  <a:pt x="212645" y="70677"/>
                </a:lnTo>
                <a:lnTo>
                  <a:pt x="247546" y="35731"/>
                </a:lnTo>
                <a:cubicBezTo>
                  <a:pt x="248626" y="34650"/>
                  <a:pt x="250065" y="33929"/>
                  <a:pt x="251864" y="34289"/>
                </a:cubicBezTo>
                <a:cubicBezTo>
                  <a:pt x="253303" y="34650"/>
                  <a:pt x="254383" y="35731"/>
                  <a:pt x="255102" y="37532"/>
                </a:cubicBezTo>
                <a:cubicBezTo>
                  <a:pt x="260499" y="53384"/>
                  <a:pt x="258340" y="70317"/>
                  <a:pt x="249705" y="84007"/>
                </a:cubicBezTo>
                <a:cubicBezTo>
                  <a:pt x="255102" y="98418"/>
                  <a:pt x="257981" y="113549"/>
                  <a:pt x="257981" y="129041"/>
                </a:cubicBezTo>
                <a:lnTo>
                  <a:pt x="257981" y="289722"/>
                </a:lnTo>
                <a:cubicBezTo>
                  <a:pt x="257981" y="291163"/>
                  <a:pt x="256901" y="292964"/>
                  <a:pt x="255102" y="293685"/>
                </a:cubicBezTo>
                <a:cubicBezTo>
                  <a:pt x="254742" y="293685"/>
                  <a:pt x="254023" y="294045"/>
                  <a:pt x="253303" y="294045"/>
                </a:cubicBezTo>
                <a:cubicBezTo>
                  <a:pt x="252584" y="294045"/>
                  <a:pt x="251144" y="293685"/>
                  <a:pt x="250065" y="292604"/>
                </a:cubicBezTo>
                <a:lnTo>
                  <a:pt x="196814" y="238923"/>
                </a:lnTo>
                <a:cubicBezTo>
                  <a:pt x="176305" y="251893"/>
                  <a:pt x="152918" y="258378"/>
                  <a:pt x="128811" y="258378"/>
                </a:cubicBezTo>
                <a:cubicBezTo>
                  <a:pt x="112619" y="258378"/>
                  <a:pt x="96788" y="255136"/>
                  <a:pt x="82396" y="249371"/>
                </a:cubicBezTo>
                <a:cubicBezTo>
                  <a:pt x="75200" y="252974"/>
                  <a:pt x="66924" y="254775"/>
                  <a:pt x="59008" y="254775"/>
                </a:cubicBezTo>
                <a:cubicBezTo>
                  <a:pt x="44616" y="254775"/>
                  <a:pt x="30584" y="249371"/>
                  <a:pt x="19430" y="238563"/>
                </a:cubicBezTo>
                <a:cubicBezTo>
                  <a:pt x="2519" y="221630"/>
                  <a:pt x="-1079" y="196412"/>
                  <a:pt x="8636" y="175876"/>
                </a:cubicBezTo>
                <a:cubicBezTo>
                  <a:pt x="2879" y="161465"/>
                  <a:pt x="0" y="145613"/>
                  <a:pt x="0" y="129041"/>
                </a:cubicBezTo>
                <a:cubicBezTo>
                  <a:pt x="0" y="58067"/>
                  <a:pt x="57569" y="64"/>
                  <a:pt x="128811" y="64"/>
                </a:cubicBezTo>
                <a:close/>
              </a:path>
            </a:pathLst>
          </a:custGeom>
          <a:solidFill>
            <a:schemeClr val="bg1"/>
          </a:solidFill>
          <a:ln>
            <a:noFill/>
          </a:ln>
          <a:effectLst/>
        </p:spPr>
        <p:txBody>
          <a:bodyPr anchor="ctr"/>
          <a:lstStyle/>
          <a:p>
            <a:endParaRPr lang="en-US" sz="675" dirty="0">
              <a:latin typeface="Noto Sans ExtraLight" panose="020B0302040504020204" pitchFamily="34" charset="0"/>
            </a:endParaRPr>
          </a:p>
        </p:txBody>
      </p:sp>
      <p:sp>
        <p:nvSpPr>
          <p:cNvPr id="28" name="Freeform 947">
            <a:extLst>
              <a:ext uri="{FF2B5EF4-FFF2-40B4-BE49-F238E27FC236}">
                <a16:creationId xmlns:a16="http://schemas.microsoft.com/office/drawing/2014/main" id="{6677D571-E189-AA4F-B4B9-570EB3720303}"/>
              </a:ext>
            </a:extLst>
          </p:cNvPr>
          <p:cNvSpPr>
            <a:spLocks noChangeArrowheads="1"/>
          </p:cNvSpPr>
          <p:nvPr/>
        </p:nvSpPr>
        <p:spPr bwMode="auto">
          <a:xfrm>
            <a:off x="5268750" y="2762575"/>
            <a:ext cx="418309" cy="361863"/>
          </a:xfrm>
          <a:custGeom>
            <a:avLst/>
            <a:gdLst>
              <a:gd name="T0" fmla="*/ 278967 w 293081"/>
              <a:gd name="T1" fmla="*/ 284342 h 293329"/>
              <a:gd name="T2" fmla="*/ 149357 w 293081"/>
              <a:gd name="T3" fmla="*/ 262414 h 293329"/>
              <a:gd name="T4" fmla="*/ 124225 w 293081"/>
              <a:gd name="T5" fmla="*/ 245878 h 293329"/>
              <a:gd name="T6" fmla="*/ 223267 w 293081"/>
              <a:gd name="T7" fmla="*/ 133590 h 293329"/>
              <a:gd name="T8" fmla="*/ 184423 w 293081"/>
              <a:gd name="T9" fmla="*/ 177435 h 293329"/>
              <a:gd name="T10" fmla="*/ 216793 w 293081"/>
              <a:gd name="T11" fmla="*/ 133590 h 293329"/>
              <a:gd name="T12" fmla="*/ 168050 w 293081"/>
              <a:gd name="T13" fmla="*/ 139801 h 293329"/>
              <a:gd name="T14" fmla="*/ 125638 w 293081"/>
              <a:gd name="T15" fmla="*/ 175973 h 293329"/>
              <a:gd name="T16" fmla="*/ 104080 w 293081"/>
              <a:gd name="T17" fmla="*/ 133590 h 293329"/>
              <a:gd name="T18" fmla="*/ 74947 w 293081"/>
              <a:gd name="T19" fmla="*/ 175973 h 293329"/>
              <a:gd name="T20" fmla="*/ 68473 w 293081"/>
              <a:gd name="T21" fmla="*/ 169762 h 293329"/>
              <a:gd name="T22" fmla="*/ 52059 w 293081"/>
              <a:gd name="T23" fmla="*/ 109639 h 293329"/>
              <a:gd name="T24" fmla="*/ 75755 w 293081"/>
              <a:gd name="T25" fmla="*/ 193755 h 293329"/>
              <a:gd name="T26" fmla="*/ 214700 w 293081"/>
              <a:gd name="T27" fmla="*/ 194834 h 293329"/>
              <a:gd name="T28" fmla="*/ 248808 w 293081"/>
              <a:gd name="T29" fmla="*/ 109639 h 293329"/>
              <a:gd name="T30" fmla="*/ 193877 w 293081"/>
              <a:gd name="T31" fmla="*/ 109639 h 293329"/>
              <a:gd name="T32" fmla="*/ 122788 w 293081"/>
              <a:gd name="T33" fmla="*/ 109639 h 293329"/>
              <a:gd name="T34" fmla="*/ 222240 w 293081"/>
              <a:gd name="T35" fmla="*/ 79802 h 293329"/>
              <a:gd name="T36" fmla="*/ 264965 w 293081"/>
              <a:gd name="T37" fmla="*/ 100652 h 293329"/>
              <a:gd name="T38" fmla="*/ 222240 w 293081"/>
              <a:gd name="T39" fmla="*/ 79802 h 293329"/>
              <a:gd name="T40" fmla="*/ 170181 w 293081"/>
              <a:gd name="T41" fmla="*/ 100652 h 293329"/>
              <a:gd name="T42" fmla="*/ 213264 w 293081"/>
              <a:gd name="T43" fmla="*/ 79802 h 293329"/>
              <a:gd name="T44" fmla="*/ 80064 w 293081"/>
              <a:gd name="T45" fmla="*/ 81240 h 293329"/>
              <a:gd name="T46" fmla="*/ 142176 w 293081"/>
              <a:gd name="T47" fmla="*/ 81240 h 293329"/>
              <a:gd name="T48" fmla="*/ 8976 w 293081"/>
              <a:gd name="T49" fmla="*/ 79802 h 293329"/>
              <a:gd name="T50" fmla="*/ 52059 w 293081"/>
              <a:gd name="T51" fmla="*/ 100652 h 293329"/>
              <a:gd name="T52" fmla="*/ 8976 w 293081"/>
              <a:gd name="T53" fmla="*/ 79802 h 293329"/>
              <a:gd name="T54" fmla="*/ 277890 w 293081"/>
              <a:gd name="T55" fmla="*/ 70816 h 293329"/>
              <a:gd name="T56" fmla="*/ 151152 w 293081"/>
              <a:gd name="T57" fmla="*/ 44574 h 293329"/>
              <a:gd name="T58" fmla="*/ 197108 w 293081"/>
              <a:gd name="T59" fmla="*/ 44574 h 293329"/>
              <a:gd name="T60" fmla="*/ 82936 w 293081"/>
              <a:gd name="T61" fmla="*/ 70816 h 293329"/>
              <a:gd name="T62" fmla="*/ 95861 w 293081"/>
              <a:gd name="T63" fmla="*/ 44574 h 293329"/>
              <a:gd name="T64" fmla="*/ 72883 w 293081"/>
              <a:gd name="T65" fmla="*/ 70816 h 293329"/>
              <a:gd name="T66" fmla="*/ 44520 w 293081"/>
              <a:gd name="T67" fmla="*/ 8987 h 293329"/>
              <a:gd name="T68" fmla="*/ 248808 w 293081"/>
              <a:gd name="T69" fmla="*/ 8987 h 293329"/>
              <a:gd name="T70" fmla="*/ 253117 w 293081"/>
              <a:gd name="T71" fmla="*/ 0 h 293329"/>
              <a:gd name="T72" fmla="*/ 291533 w 293081"/>
              <a:gd name="T73" fmla="*/ 72254 h 293329"/>
              <a:gd name="T74" fmla="*/ 264965 w 293081"/>
              <a:gd name="T75" fmla="*/ 109639 h 293329"/>
              <a:gd name="T76" fmla="*/ 253117 w 293081"/>
              <a:gd name="T77" fmla="*/ 202742 h 293329"/>
              <a:gd name="T78" fmla="*/ 247372 w 293081"/>
              <a:gd name="T79" fmla="*/ 236892 h 293329"/>
              <a:gd name="T80" fmla="*/ 292610 w 293081"/>
              <a:gd name="T81" fmla="*/ 290453 h 293329"/>
              <a:gd name="T82" fmla="*/ 359 w 293081"/>
              <a:gd name="T83" fmla="*/ 290453 h 293329"/>
              <a:gd name="T84" fmla="*/ 45956 w 293081"/>
              <a:gd name="T85" fmla="*/ 236892 h 293329"/>
              <a:gd name="T86" fmla="*/ 40211 w 293081"/>
              <a:gd name="T87" fmla="*/ 202742 h 293329"/>
              <a:gd name="T88" fmla="*/ 28363 w 293081"/>
              <a:gd name="T89" fmla="*/ 109639 h 293329"/>
              <a:gd name="T90" fmla="*/ 1436 w 293081"/>
              <a:gd name="T91" fmla="*/ 72254 h 293329"/>
              <a:gd name="T92" fmla="*/ 40211 w 293081"/>
              <a:gd name="T93" fmla="*/ 0 h 293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3081" h="293329">
                <a:moveTo>
                  <a:pt x="48110" y="245878"/>
                </a:moveTo>
                <a:lnTo>
                  <a:pt x="14361" y="284342"/>
                </a:lnTo>
                <a:lnTo>
                  <a:pt x="278967" y="284342"/>
                </a:lnTo>
                <a:lnTo>
                  <a:pt x="245218" y="245878"/>
                </a:lnTo>
                <a:lnTo>
                  <a:pt x="169104" y="245878"/>
                </a:lnTo>
                <a:lnTo>
                  <a:pt x="149357" y="262414"/>
                </a:lnTo>
                <a:cubicBezTo>
                  <a:pt x="148639" y="263493"/>
                  <a:pt x="147921" y="263493"/>
                  <a:pt x="146485" y="263493"/>
                </a:cubicBezTo>
                <a:cubicBezTo>
                  <a:pt x="145767" y="263493"/>
                  <a:pt x="144689" y="263493"/>
                  <a:pt x="143612" y="262414"/>
                </a:cubicBezTo>
                <a:lnTo>
                  <a:pt x="124225" y="245878"/>
                </a:lnTo>
                <a:lnTo>
                  <a:pt x="48110" y="245878"/>
                </a:lnTo>
                <a:close/>
                <a:moveTo>
                  <a:pt x="216793" y="133590"/>
                </a:moveTo>
                <a:cubicBezTo>
                  <a:pt x="218591" y="131763"/>
                  <a:pt x="221469" y="131763"/>
                  <a:pt x="223267" y="133590"/>
                </a:cubicBezTo>
                <a:cubicBezTo>
                  <a:pt x="225065" y="135417"/>
                  <a:pt x="225065" y="137974"/>
                  <a:pt x="223267" y="139801"/>
                </a:cubicBezTo>
                <a:lnTo>
                  <a:pt x="187660" y="175973"/>
                </a:lnTo>
                <a:cubicBezTo>
                  <a:pt x="186581" y="176704"/>
                  <a:pt x="185502" y="177435"/>
                  <a:pt x="184423" y="177435"/>
                </a:cubicBezTo>
                <a:cubicBezTo>
                  <a:pt x="183344" y="177435"/>
                  <a:pt x="182265" y="176704"/>
                  <a:pt x="181545" y="175973"/>
                </a:cubicBezTo>
                <a:cubicBezTo>
                  <a:pt x="179387" y="174512"/>
                  <a:pt x="179387" y="171223"/>
                  <a:pt x="181545" y="169762"/>
                </a:cubicBezTo>
                <a:lnTo>
                  <a:pt x="216793" y="133590"/>
                </a:lnTo>
                <a:close/>
                <a:moveTo>
                  <a:pt x="161525" y="133590"/>
                </a:moveTo>
                <a:cubicBezTo>
                  <a:pt x="163337" y="131763"/>
                  <a:pt x="166237" y="131763"/>
                  <a:pt x="168050" y="133590"/>
                </a:cubicBezTo>
                <a:cubicBezTo>
                  <a:pt x="169500" y="135417"/>
                  <a:pt x="169500" y="137974"/>
                  <a:pt x="168050" y="139801"/>
                </a:cubicBezTo>
                <a:lnTo>
                  <a:pt x="131800" y="175973"/>
                </a:lnTo>
                <a:cubicBezTo>
                  <a:pt x="131075" y="176704"/>
                  <a:pt x="129988" y="177435"/>
                  <a:pt x="128900" y="177435"/>
                </a:cubicBezTo>
                <a:cubicBezTo>
                  <a:pt x="127813" y="177435"/>
                  <a:pt x="126725" y="176704"/>
                  <a:pt x="125638" y="175973"/>
                </a:cubicBezTo>
                <a:cubicBezTo>
                  <a:pt x="123825" y="174512"/>
                  <a:pt x="123825" y="171223"/>
                  <a:pt x="125638" y="169762"/>
                </a:cubicBezTo>
                <a:lnTo>
                  <a:pt x="161525" y="133590"/>
                </a:lnTo>
                <a:close/>
                <a:moveTo>
                  <a:pt x="104080" y="133590"/>
                </a:moveTo>
                <a:cubicBezTo>
                  <a:pt x="105878" y="131763"/>
                  <a:pt x="108756" y="131763"/>
                  <a:pt x="110194" y="133590"/>
                </a:cubicBezTo>
                <a:cubicBezTo>
                  <a:pt x="112352" y="135417"/>
                  <a:pt x="112352" y="137974"/>
                  <a:pt x="110194" y="139801"/>
                </a:cubicBezTo>
                <a:lnTo>
                  <a:pt x="74947" y="175973"/>
                </a:lnTo>
                <a:cubicBezTo>
                  <a:pt x="73868" y="176704"/>
                  <a:pt x="72789" y="177435"/>
                  <a:pt x="71710" y="177435"/>
                </a:cubicBezTo>
                <a:cubicBezTo>
                  <a:pt x="70631" y="177435"/>
                  <a:pt x="69193" y="176704"/>
                  <a:pt x="68473" y="175973"/>
                </a:cubicBezTo>
                <a:cubicBezTo>
                  <a:pt x="66675" y="174512"/>
                  <a:pt x="66675" y="171223"/>
                  <a:pt x="68473" y="169762"/>
                </a:cubicBezTo>
                <a:lnTo>
                  <a:pt x="104080" y="133590"/>
                </a:lnTo>
                <a:close/>
                <a:moveTo>
                  <a:pt x="75755" y="96698"/>
                </a:moveTo>
                <a:cubicBezTo>
                  <a:pt x="70370" y="104247"/>
                  <a:pt x="61753" y="109639"/>
                  <a:pt x="52059" y="109639"/>
                </a:cubicBezTo>
                <a:lnTo>
                  <a:pt x="44520" y="109639"/>
                </a:lnTo>
                <a:lnTo>
                  <a:pt x="44520" y="193755"/>
                </a:lnTo>
                <a:lnTo>
                  <a:pt x="75755" y="193755"/>
                </a:lnTo>
                <a:cubicBezTo>
                  <a:pt x="76473" y="193755"/>
                  <a:pt x="77550" y="194474"/>
                  <a:pt x="78628" y="194834"/>
                </a:cubicBezTo>
                <a:lnTo>
                  <a:pt x="146485" y="253427"/>
                </a:lnTo>
                <a:lnTo>
                  <a:pt x="214700" y="194834"/>
                </a:lnTo>
                <a:cubicBezTo>
                  <a:pt x="215418" y="194474"/>
                  <a:pt x="216855" y="193755"/>
                  <a:pt x="217573" y="193755"/>
                </a:cubicBezTo>
                <a:lnTo>
                  <a:pt x="248808" y="193755"/>
                </a:lnTo>
                <a:lnTo>
                  <a:pt x="248808" y="109639"/>
                </a:lnTo>
                <a:lnTo>
                  <a:pt x="241269" y="109639"/>
                </a:lnTo>
                <a:cubicBezTo>
                  <a:pt x="231575" y="109639"/>
                  <a:pt x="222599" y="104247"/>
                  <a:pt x="217573" y="96698"/>
                </a:cubicBezTo>
                <a:cubicBezTo>
                  <a:pt x="212546" y="104247"/>
                  <a:pt x="203929" y="109639"/>
                  <a:pt x="193877" y="109639"/>
                </a:cubicBezTo>
                <a:lnTo>
                  <a:pt x="170181" y="109639"/>
                </a:lnTo>
                <a:cubicBezTo>
                  <a:pt x="160487" y="109639"/>
                  <a:pt x="151511" y="104247"/>
                  <a:pt x="146485" y="96698"/>
                </a:cubicBezTo>
                <a:cubicBezTo>
                  <a:pt x="141458" y="104247"/>
                  <a:pt x="132841" y="109639"/>
                  <a:pt x="122788" y="109639"/>
                </a:cubicBezTo>
                <a:lnTo>
                  <a:pt x="99092" y="109639"/>
                </a:lnTo>
                <a:cubicBezTo>
                  <a:pt x="89398" y="109639"/>
                  <a:pt x="80782" y="104247"/>
                  <a:pt x="75755" y="96698"/>
                </a:cubicBezTo>
                <a:close/>
                <a:moveTo>
                  <a:pt x="222240" y="79802"/>
                </a:moveTo>
                <a:lnTo>
                  <a:pt x="222240" y="81240"/>
                </a:lnTo>
                <a:cubicBezTo>
                  <a:pt x="222240" y="92025"/>
                  <a:pt x="230498" y="100652"/>
                  <a:pt x="241269" y="100652"/>
                </a:cubicBezTo>
                <a:lnTo>
                  <a:pt x="264965" y="100652"/>
                </a:lnTo>
                <a:cubicBezTo>
                  <a:pt x="275377" y="100652"/>
                  <a:pt x="283993" y="92025"/>
                  <a:pt x="283993" y="81240"/>
                </a:cubicBezTo>
                <a:lnTo>
                  <a:pt x="283993" y="79802"/>
                </a:lnTo>
                <a:lnTo>
                  <a:pt x="222240" y="79802"/>
                </a:lnTo>
                <a:close/>
                <a:moveTo>
                  <a:pt x="151152" y="79802"/>
                </a:moveTo>
                <a:lnTo>
                  <a:pt x="151152" y="81240"/>
                </a:lnTo>
                <a:cubicBezTo>
                  <a:pt x="151152" y="92025"/>
                  <a:pt x="159769" y="100652"/>
                  <a:pt x="170181" y="100652"/>
                </a:cubicBezTo>
                <a:lnTo>
                  <a:pt x="193877" y="100652"/>
                </a:lnTo>
                <a:cubicBezTo>
                  <a:pt x="204648" y="100652"/>
                  <a:pt x="213264" y="92025"/>
                  <a:pt x="213264" y="81240"/>
                </a:cubicBezTo>
                <a:lnTo>
                  <a:pt x="213264" y="79802"/>
                </a:lnTo>
                <a:lnTo>
                  <a:pt x="151152" y="79802"/>
                </a:lnTo>
                <a:close/>
                <a:moveTo>
                  <a:pt x="80064" y="79802"/>
                </a:moveTo>
                <a:lnTo>
                  <a:pt x="80064" y="81240"/>
                </a:lnTo>
                <a:cubicBezTo>
                  <a:pt x="80064" y="92025"/>
                  <a:pt x="88680" y="100652"/>
                  <a:pt x="99092" y="100652"/>
                </a:cubicBezTo>
                <a:lnTo>
                  <a:pt x="122788" y="100652"/>
                </a:lnTo>
                <a:cubicBezTo>
                  <a:pt x="133560" y="100652"/>
                  <a:pt x="142176" y="92025"/>
                  <a:pt x="142176" y="81240"/>
                </a:cubicBezTo>
                <a:lnTo>
                  <a:pt x="142176" y="79802"/>
                </a:lnTo>
                <a:lnTo>
                  <a:pt x="80064" y="79802"/>
                </a:lnTo>
                <a:close/>
                <a:moveTo>
                  <a:pt x="8976" y="79802"/>
                </a:moveTo>
                <a:lnTo>
                  <a:pt x="8976" y="81240"/>
                </a:lnTo>
                <a:cubicBezTo>
                  <a:pt x="8976" y="92025"/>
                  <a:pt x="17592" y="100652"/>
                  <a:pt x="28363" y="100652"/>
                </a:cubicBezTo>
                <a:lnTo>
                  <a:pt x="52059" y="100652"/>
                </a:lnTo>
                <a:cubicBezTo>
                  <a:pt x="62471" y="100652"/>
                  <a:pt x="71088" y="92025"/>
                  <a:pt x="71088" y="81240"/>
                </a:cubicBezTo>
                <a:lnTo>
                  <a:pt x="71088" y="79802"/>
                </a:lnTo>
                <a:lnTo>
                  <a:pt x="8976" y="79802"/>
                </a:lnTo>
                <a:close/>
                <a:moveTo>
                  <a:pt x="207161" y="44574"/>
                </a:moveTo>
                <a:lnTo>
                  <a:pt x="220445" y="70816"/>
                </a:lnTo>
                <a:lnTo>
                  <a:pt x="277890" y="70816"/>
                </a:lnTo>
                <a:lnTo>
                  <a:pt x="251322" y="44574"/>
                </a:lnTo>
                <a:lnTo>
                  <a:pt x="207161" y="44574"/>
                </a:lnTo>
                <a:close/>
                <a:moveTo>
                  <a:pt x="151152" y="44574"/>
                </a:moveTo>
                <a:lnTo>
                  <a:pt x="151152" y="70816"/>
                </a:lnTo>
                <a:lnTo>
                  <a:pt x="210392" y="70816"/>
                </a:lnTo>
                <a:lnTo>
                  <a:pt x="197108" y="44574"/>
                </a:lnTo>
                <a:lnTo>
                  <a:pt x="151152" y="44574"/>
                </a:lnTo>
                <a:close/>
                <a:moveTo>
                  <a:pt x="95861" y="44574"/>
                </a:moveTo>
                <a:lnTo>
                  <a:pt x="82936" y="70816"/>
                </a:lnTo>
                <a:lnTo>
                  <a:pt x="142176" y="70816"/>
                </a:lnTo>
                <a:lnTo>
                  <a:pt x="142176" y="44574"/>
                </a:lnTo>
                <a:lnTo>
                  <a:pt x="95861" y="44574"/>
                </a:lnTo>
                <a:close/>
                <a:moveTo>
                  <a:pt x="42006" y="44574"/>
                </a:moveTo>
                <a:lnTo>
                  <a:pt x="15438" y="70816"/>
                </a:lnTo>
                <a:lnTo>
                  <a:pt x="72883" y="70816"/>
                </a:lnTo>
                <a:lnTo>
                  <a:pt x="86167" y="44574"/>
                </a:lnTo>
                <a:lnTo>
                  <a:pt x="42006" y="44574"/>
                </a:lnTo>
                <a:close/>
                <a:moveTo>
                  <a:pt x="44520" y="8987"/>
                </a:moveTo>
                <a:lnTo>
                  <a:pt x="44520" y="35588"/>
                </a:lnTo>
                <a:lnTo>
                  <a:pt x="248808" y="35588"/>
                </a:lnTo>
                <a:lnTo>
                  <a:pt x="248808" y="8987"/>
                </a:lnTo>
                <a:lnTo>
                  <a:pt x="44520" y="8987"/>
                </a:lnTo>
                <a:close/>
                <a:moveTo>
                  <a:pt x="40211" y="0"/>
                </a:moveTo>
                <a:lnTo>
                  <a:pt x="253117" y="0"/>
                </a:lnTo>
                <a:cubicBezTo>
                  <a:pt x="255630" y="0"/>
                  <a:pt x="257784" y="1797"/>
                  <a:pt x="257784" y="4314"/>
                </a:cubicBezTo>
                <a:lnTo>
                  <a:pt x="257784" y="38104"/>
                </a:lnTo>
                <a:lnTo>
                  <a:pt x="291533" y="72254"/>
                </a:lnTo>
                <a:cubicBezTo>
                  <a:pt x="292610" y="73332"/>
                  <a:pt x="292969" y="74410"/>
                  <a:pt x="292969" y="75489"/>
                </a:cubicBezTo>
                <a:lnTo>
                  <a:pt x="292969" y="81240"/>
                </a:lnTo>
                <a:cubicBezTo>
                  <a:pt x="292969" y="97057"/>
                  <a:pt x="280403" y="109639"/>
                  <a:pt x="264965" y="109639"/>
                </a:cubicBezTo>
                <a:lnTo>
                  <a:pt x="257784" y="109639"/>
                </a:lnTo>
                <a:lnTo>
                  <a:pt x="257784" y="198428"/>
                </a:lnTo>
                <a:cubicBezTo>
                  <a:pt x="257784" y="200585"/>
                  <a:pt x="255630" y="202742"/>
                  <a:pt x="253117" y="202742"/>
                </a:cubicBezTo>
                <a:lnTo>
                  <a:pt x="219009" y="202742"/>
                </a:lnTo>
                <a:lnTo>
                  <a:pt x="179156" y="236892"/>
                </a:lnTo>
                <a:lnTo>
                  <a:pt x="247372" y="236892"/>
                </a:lnTo>
                <a:cubicBezTo>
                  <a:pt x="248449" y="236892"/>
                  <a:pt x="249885" y="237611"/>
                  <a:pt x="250603" y="238330"/>
                </a:cubicBezTo>
                <a:lnTo>
                  <a:pt x="291892" y="285780"/>
                </a:lnTo>
                <a:cubicBezTo>
                  <a:pt x="293328" y="287218"/>
                  <a:pt x="293328" y="289015"/>
                  <a:pt x="292610" y="290453"/>
                </a:cubicBezTo>
                <a:cubicBezTo>
                  <a:pt x="291892" y="292250"/>
                  <a:pt x="290456" y="293329"/>
                  <a:pt x="288661" y="293329"/>
                </a:cubicBezTo>
                <a:lnTo>
                  <a:pt x="4667" y="293329"/>
                </a:lnTo>
                <a:cubicBezTo>
                  <a:pt x="2872" y="293329"/>
                  <a:pt x="1077" y="292250"/>
                  <a:pt x="359" y="290453"/>
                </a:cubicBezTo>
                <a:cubicBezTo>
                  <a:pt x="0" y="289015"/>
                  <a:pt x="0" y="287218"/>
                  <a:pt x="1077" y="285780"/>
                </a:cubicBezTo>
                <a:lnTo>
                  <a:pt x="42725" y="238330"/>
                </a:lnTo>
                <a:cubicBezTo>
                  <a:pt x="43443" y="237611"/>
                  <a:pt x="44879" y="236892"/>
                  <a:pt x="45956" y="236892"/>
                </a:cubicBezTo>
                <a:lnTo>
                  <a:pt x="113813" y="236892"/>
                </a:lnTo>
                <a:lnTo>
                  <a:pt x="73960" y="202742"/>
                </a:lnTo>
                <a:lnTo>
                  <a:pt x="40211" y="202742"/>
                </a:lnTo>
                <a:cubicBezTo>
                  <a:pt x="37698" y="202742"/>
                  <a:pt x="35903" y="200585"/>
                  <a:pt x="35903" y="198428"/>
                </a:cubicBezTo>
                <a:lnTo>
                  <a:pt x="35903" y="109639"/>
                </a:lnTo>
                <a:lnTo>
                  <a:pt x="28363" y="109639"/>
                </a:lnTo>
                <a:cubicBezTo>
                  <a:pt x="12925" y="109639"/>
                  <a:pt x="0" y="97057"/>
                  <a:pt x="0" y="81240"/>
                </a:cubicBezTo>
                <a:lnTo>
                  <a:pt x="0" y="75489"/>
                </a:lnTo>
                <a:cubicBezTo>
                  <a:pt x="0" y="74410"/>
                  <a:pt x="359" y="73332"/>
                  <a:pt x="1436" y="72254"/>
                </a:cubicBezTo>
                <a:lnTo>
                  <a:pt x="35903" y="38104"/>
                </a:lnTo>
                <a:lnTo>
                  <a:pt x="35903" y="4314"/>
                </a:lnTo>
                <a:cubicBezTo>
                  <a:pt x="35903" y="1797"/>
                  <a:pt x="37698" y="0"/>
                  <a:pt x="40211" y="0"/>
                </a:cubicBezTo>
                <a:close/>
              </a:path>
            </a:pathLst>
          </a:custGeom>
          <a:solidFill>
            <a:schemeClr val="bg1"/>
          </a:solidFill>
          <a:ln>
            <a:noFill/>
          </a:ln>
          <a:effectLst/>
        </p:spPr>
        <p:txBody>
          <a:bodyPr anchor="ctr"/>
          <a:lstStyle/>
          <a:p>
            <a:endParaRPr lang="en-US" sz="675" dirty="0">
              <a:latin typeface="Noto Sans ExtraLight" panose="020B0302040504020204" pitchFamily="34" charset="0"/>
            </a:endParaRPr>
          </a:p>
        </p:txBody>
      </p:sp>
      <p:sp>
        <p:nvSpPr>
          <p:cNvPr id="29" name="Freeform 956">
            <a:extLst>
              <a:ext uri="{FF2B5EF4-FFF2-40B4-BE49-F238E27FC236}">
                <a16:creationId xmlns:a16="http://schemas.microsoft.com/office/drawing/2014/main" id="{340EE535-954C-3E4E-9460-2C436F7B1711}"/>
              </a:ext>
            </a:extLst>
          </p:cNvPr>
          <p:cNvSpPr>
            <a:spLocks noChangeArrowheads="1"/>
          </p:cNvSpPr>
          <p:nvPr/>
        </p:nvSpPr>
        <p:spPr bwMode="auto">
          <a:xfrm>
            <a:off x="7068083" y="2762575"/>
            <a:ext cx="418309" cy="361863"/>
          </a:xfrm>
          <a:custGeom>
            <a:avLst/>
            <a:gdLst>
              <a:gd name="T0" fmla="*/ 245705 w 293328"/>
              <a:gd name="T1" fmla="*/ 282576 h 293333"/>
              <a:gd name="T2" fmla="*/ 177800 w 293328"/>
              <a:gd name="T3" fmla="*/ 282576 h 293333"/>
              <a:gd name="T4" fmla="*/ 158836 w 293328"/>
              <a:gd name="T5" fmla="*/ 277813 h 293333"/>
              <a:gd name="T6" fmla="*/ 75753 w 293328"/>
              <a:gd name="T7" fmla="*/ 286972 h 293333"/>
              <a:gd name="T8" fmla="*/ 8890 w 293328"/>
              <a:gd name="T9" fmla="*/ 258128 h 293333"/>
              <a:gd name="T10" fmla="*/ 35205 w 293328"/>
              <a:gd name="T11" fmla="*/ 258128 h 293333"/>
              <a:gd name="T12" fmla="*/ 193788 w 293328"/>
              <a:gd name="T13" fmla="*/ 249238 h 293333"/>
              <a:gd name="T14" fmla="*/ 137999 w 293328"/>
              <a:gd name="T15" fmla="*/ 258397 h 293333"/>
              <a:gd name="T16" fmla="*/ 75734 w 293328"/>
              <a:gd name="T17" fmla="*/ 249238 h 293333"/>
              <a:gd name="T18" fmla="*/ 114407 w 293328"/>
              <a:gd name="T19" fmla="*/ 258397 h 293333"/>
              <a:gd name="T20" fmla="*/ 75734 w 293328"/>
              <a:gd name="T21" fmla="*/ 249238 h 293333"/>
              <a:gd name="T22" fmla="*/ 44095 w 293328"/>
              <a:gd name="T23" fmla="*/ 253861 h 293333"/>
              <a:gd name="T24" fmla="*/ 4267 w 293328"/>
              <a:gd name="T25" fmla="*/ 293333 h 293333"/>
              <a:gd name="T26" fmla="*/ 4267 w 293328"/>
              <a:gd name="T27" fmla="*/ 249238 h 293333"/>
              <a:gd name="T28" fmla="*/ 269511 w 293328"/>
              <a:gd name="T29" fmla="*/ 206009 h 293333"/>
              <a:gd name="T30" fmla="*/ 212725 w 293328"/>
              <a:gd name="T31" fmla="*/ 206009 h 293333"/>
              <a:gd name="T32" fmla="*/ 193761 w 293328"/>
              <a:gd name="T33" fmla="*/ 201613 h 293333"/>
              <a:gd name="T34" fmla="*/ 130089 w 293328"/>
              <a:gd name="T35" fmla="*/ 210772 h 293333"/>
              <a:gd name="T36" fmla="*/ 75689 w 293328"/>
              <a:gd name="T37" fmla="*/ 201613 h 293333"/>
              <a:gd name="T38" fmla="*/ 106164 w 293328"/>
              <a:gd name="T39" fmla="*/ 210772 h 293333"/>
              <a:gd name="T40" fmla="*/ 75689 w 293328"/>
              <a:gd name="T41" fmla="*/ 201613 h 293333"/>
              <a:gd name="T42" fmla="*/ 35205 w 293328"/>
              <a:gd name="T43" fmla="*/ 206580 h 293333"/>
              <a:gd name="T44" fmla="*/ 75723 w 293328"/>
              <a:gd name="T45" fmla="*/ 171450 h 293333"/>
              <a:gd name="T46" fmla="*/ 152519 w 293328"/>
              <a:gd name="T47" fmla="*/ 180594 h 293333"/>
              <a:gd name="T48" fmla="*/ 75723 w 293328"/>
              <a:gd name="T49" fmla="*/ 171450 h 293333"/>
              <a:gd name="T50" fmla="*/ 44095 w 293328"/>
              <a:gd name="T51" fmla="*/ 175752 h 293333"/>
              <a:gd name="T52" fmla="*/ 4267 w 293328"/>
              <a:gd name="T53" fmla="*/ 215542 h 293333"/>
              <a:gd name="T54" fmla="*/ 4267 w 293328"/>
              <a:gd name="T55" fmla="*/ 171450 h 293333"/>
              <a:gd name="T56" fmla="*/ 240937 w 293328"/>
              <a:gd name="T57" fmla="*/ 128221 h 293333"/>
              <a:gd name="T58" fmla="*/ 157162 w 293328"/>
              <a:gd name="T59" fmla="*/ 128221 h 293333"/>
              <a:gd name="T60" fmla="*/ 138208 w 293328"/>
              <a:gd name="T61" fmla="*/ 123825 h 293333"/>
              <a:gd name="T62" fmla="*/ 75745 w 293328"/>
              <a:gd name="T63" fmla="*/ 132984 h 293333"/>
              <a:gd name="T64" fmla="*/ 8890 w 293328"/>
              <a:gd name="T65" fmla="*/ 104140 h 293333"/>
              <a:gd name="T66" fmla="*/ 35205 w 293328"/>
              <a:gd name="T67" fmla="*/ 104140 h 293333"/>
              <a:gd name="T68" fmla="*/ 169989 w 293328"/>
              <a:gd name="T69" fmla="*/ 95250 h 293333"/>
              <a:gd name="T70" fmla="*/ 130048 w 293328"/>
              <a:gd name="T71" fmla="*/ 104409 h 293333"/>
              <a:gd name="T72" fmla="*/ 75728 w 293328"/>
              <a:gd name="T73" fmla="*/ 95250 h 293333"/>
              <a:gd name="T74" fmla="*/ 106119 w 293328"/>
              <a:gd name="T75" fmla="*/ 104409 h 293333"/>
              <a:gd name="T76" fmla="*/ 75728 w 293328"/>
              <a:gd name="T77" fmla="*/ 95250 h 293333"/>
              <a:gd name="T78" fmla="*/ 44095 w 293328"/>
              <a:gd name="T79" fmla="*/ 99873 h 293333"/>
              <a:gd name="T80" fmla="*/ 4267 w 293328"/>
              <a:gd name="T81" fmla="*/ 139345 h 293333"/>
              <a:gd name="T82" fmla="*/ 4267 w 293328"/>
              <a:gd name="T83" fmla="*/ 95250 h 293333"/>
              <a:gd name="T84" fmla="*/ 293321 w 293328"/>
              <a:gd name="T85" fmla="*/ 288639 h 293333"/>
              <a:gd name="T86" fmla="*/ 284162 w 293328"/>
              <a:gd name="T87" fmla="*/ 80889 h 293333"/>
              <a:gd name="T88" fmla="*/ 88935 w 293328"/>
              <a:gd name="T89" fmla="*/ 26988 h 293333"/>
              <a:gd name="T90" fmla="*/ 32938 w 293328"/>
              <a:gd name="T91" fmla="*/ 36132 h 293333"/>
              <a:gd name="T92" fmla="*/ 240126 w 293328"/>
              <a:gd name="T93" fmla="*/ 8540 h 293333"/>
              <a:gd name="T94" fmla="*/ 284341 w 293328"/>
              <a:gd name="T95" fmla="*/ 8540 h 293333"/>
              <a:gd name="T96" fmla="*/ 8987 w 293328"/>
              <a:gd name="T97" fmla="*/ 52662 h 293333"/>
              <a:gd name="T98" fmla="*/ 8987 w 293328"/>
              <a:gd name="T99" fmla="*/ 8540 h 293333"/>
              <a:gd name="T100" fmla="*/ 293328 w 293328"/>
              <a:gd name="T101" fmla="*/ 4270 h 293333"/>
              <a:gd name="T102" fmla="*/ 4314 w 293328"/>
              <a:gd name="T103" fmla="*/ 61557 h 293333"/>
              <a:gd name="T104" fmla="*/ 4314 w 293328"/>
              <a:gd name="T105" fmla="*/ 0 h 293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3328" h="293333">
                <a:moveTo>
                  <a:pt x="182446" y="277813"/>
                </a:moveTo>
                <a:lnTo>
                  <a:pt x="241416" y="277813"/>
                </a:lnTo>
                <a:cubicBezTo>
                  <a:pt x="243918" y="277813"/>
                  <a:pt x="245705" y="280011"/>
                  <a:pt x="245705" y="282576"/>
                </a:cubicBezTo>
                <a:cubicBezTo>
                  <a:pt x="245705" y="285140"/>
                  <a:pt x="243918" y="286972"/>
                  <a:pt x="241416" y="286972"/>
                </a:cubicBezTo>
                <a:lnTo>
                  <a:pt x="182446" y="286972"/>
                </a:lnTo>
                <a:cubicBezTo>
                  <a:pt x="179944" y="286972"/>
                  <a:pt x="177800" y="285140"/>
                  <a:pt x="177800" y="282576"/>
                </a:cubicBezTo>
                <a:cubicBezTo>
                  <a:pt x="177800" y="280011"/>
                  <a:pt x="179944" y="277813"/>
                  <a:pt x="182446" y="277813"/>
                </a:cubicBezTo>
                <a:close/>
                <a:moveTo>
                  <a:pt x="75753" y="277813"/>
                </a:moveTo>
                <a:lnTo>
                  <a:pt x="158836" y="277813"/>
                </a:lnTo>
                <a:cubicBezTo>
                  <a:pt x="161354" y="277813"/>
                  <a:pt x="163152" y="280011"/>
                  <a:pt x="163152" y="282576"/>
                </a:cubicBezTo>
                <a:cubicBezTo>
                  <a:pt x="163152" y="285140"/>
                  <a:pt x="161354" y="286972"/>
                  <a:pt x="158836" y="286972"/>
                </a:cubicBezTo>
                <a:lnTo>
                  <a:pt x="75753" y="286972"/>
                </a:lnTo>
                <a:cubicBezTo>
                  <a:pt x="73235" y="286972"/>
                  <a:pt x="71437" y="285140"/>
                  <a:pt x="71437" y="282576"/>
                </a:cubicBezTo>
                <a:cubicBezTo>
                  <a:pt x="71437" y="280011"/>
                  <a:pt x="73235" y="277813"/>
                  <a:pt x="75753" y="277813"/>
                </a:cubicBezTo>
                <a:close/>
                <a:moveTo>
                  <a:pt x="8890" y="258128"/>
                </a:moveTo>
                <a:lnTo>
                  <a:pt x="8890" y="284443"/>
                </a:lnTo>
                <a:lnTo>
                  <a:pt x="35205" y="284443"/>
                </a:lnTo>
                <a:lnTo>
                  <a:pt x="35205" y="258128"/>
                </a:lnTo>
                <a:lnTo>
                  <a:pt x="8890" y="258128"/>
                </a:lnTo>
                <a:close/>
                <a:moveTo>
                  <a:pt x="137999" y="249238"/>
                </a:moveTo>
                <a:lnTo>
                  <a:pt x="193788" y="249238"/>
                </a:lnTo>
                <a:cubicBezTo>
                  <a:pt x="196291" y="249238"/>
                  <a:pt x="198080" y="251070"/>
                  <a:pt x="198080" y="254001"/>
                </a:cubicBezTo>
                <a:cubicBezTo>
                  <a:pt x="198080" y="256199"/>
                  <a:pt x="196291" y="258397"/>
                  <a:pt x="193788" y="258397"/>
                </a:cubicBezTo>
                <a:lnTo>
                  <a:pt x="137999" y="258397"/>
                </a:lnTo>
                <a:cubicBezTo>
                  <a:pt x="135138" y="258397"/>
                  <a:pt x="133350" y="256199"/>
                  <a:pt x="133350" y="254001"/>
                </a:cubicBezTo>
                <a:cubicBezTo>
                  <a:pt x="133350" y="251070"/>
                  <a:pt x="135138" y="249238"/>
                  <a:pt x="137999" y="249238"/>
                </a:cubicBezTo>
                <a:close/>
                <a:moveTo>
                  <a:pt x="75734" y="249238"/>
                </a:moveTo>
                <a:lnTo>
                  <a:pt x="114407" y="249238"/>
                </a:lnTo>
                <a:cubicBezTo>
                  <a:pt x="116556" y="249238"/>
                  <a:pt x="118704" y="251070"/>
                  <a:pt x="118704" y="254001"/>
                </a:cubicBezTo>
                <a:cubicBezTo>
                  <a:pt x="118704" y="256199"/>
                  <a:pt x="116556" y="258397"/>
                  <a:pt x="114407" y="258397"/>
                </a:cubicBezTo>
                <a:lnTo>
                  <a:pt x="75734" y="258397"/>
                </a:lnTo>
                <a:cubicBezTo>
                  <a:pt x="73228" y="258397"/>
                  <a:pt x="71437" y="256199"/>
                  <a:pt x="71437" y="254001"/>
                </a:cubicBezTo>
                <a:cubicBezTo>
                  <a:pt x="71437" y="251070"/>
                  <a:pt x="73228" y="249238"/>
                  <a:pt x="75734" y="249238"/>
                </a:cubicBezTo>
                <a:close/>
                <a:moveTo>
                  <a:pt x="4267" y="249238"/>
                </a:moveTo>
                <a:lnTo>
                  <a:pt x="39827" y="249238"/>
                </a:lnTo>
                <a:cubicBezTo>
                  <a:pt x="41961" y="249238"/>
                  <a:pt x="44095" y="251016"/>
                  <a:pt x="44095" y="253861"/>
                </a:cubicBezTo>
                <a:lnTo>
                  <a:pt x="44095" y="288710"/>
                </a:lnTo>
                <a:cubicBezTo>
                  <a:pt x="44095" y="291199"/>
                  <a:pt x="41961" y="293333"/>
                  <a:pt x="39827" y="293333"/>
                </a:cubicBezTo>
                <a:lnTo>
                  <a:pt x="4267" y="293333"/>
                </a:lnTo>
                <a:cubicBezTo>
                  <a:pt x="2133" y="293333"/>
                  <a:pt x="0" y="291199"/>
                  <a:pt x="0" y="288710"/>
                </a:cubicBezTo>
                <a:lnTo>
                  <a:pt x="0" y="253861"/>
                </a:lnTo>
                <a:cubicBezTo>
                  <a:pt x="0" y="251016"/>
                  <a:pt x="2133" y="249238"/>
                  <a:pt x="4267" y="249238"/>
                </a:cubicBezTo>
                <a:close/>
                <a:moveTo>
                  <a:pt x="217093" y="201613"/>
                </a:moveTo>
                <a:lnTo>
                  <a:pt x="265143" y="201613"/>
                </a:lnTo>
                <a:cubicBezTo>
                  <a:pt x="267691" y="201613"/>
                  <a:pt x="269511" y="203811"/>
                  <a:pt x="269511" y="206009"/>
                </a:cubicBezTo>
                <a:cubicBezTo>
                  <a:pt x="269511" y="208574"/>
                  <a:pt x="267691" y="210772"/>
                  <a:pt x="265143" y="210772"/>
                </a:cubicBezTo>
                <a:lnTo>
                  <a:pt x="217093" y="210772"/>
                </a:lnTo>
                <a:cubicBezTo>
                  <a:pt x="214545" y="210772"/>
                  <a:pt x="212725" y="208574"/>
                  <a:pt x="212725" y="206009"/>
                </a:cubicBezTo>
                <a:cubicBezTo>
                  <a:pt x="212725" y="203811"/>
                  <a:pt x="214545" y="201613"/>
                  <a:pt x="217093" y="201613"/>
                </a:cubicBezTo>
                <a:close/>
                <a:moveTo>
                  <a:pt x="130089" y="201613"/>
                </a:moveTo>
                <a:lnTo>
                  <a:pt x="193761" y="201613"/>
                </a:lnTo>
                <a:cubicBezTo>
                  <a:pt x="196279" y="201613"/>
                  <a:pt x="198077" y="203811"/>
                  <a:pt x="198077" y="206009"/>
                </a:cubicBezTo>
                <a:cubicBezTo>
                  <a:pt x="198077" y="208574"/>
                  <a:pt x="196279" y="210772"/>
                  <a:pt x="193761" y="210772"/>
                </a:cubicBezTo>
                <a:lnTo>
                  <a:pt x="130089" y="210772"/>
                </a:lnTo>
                <a:cubicBezTo>
                  <a:pt x="127570" y="210772"/>
                  <a:pt x="125412" y="208574"/>
                  <a:pt x="125412" y="206009"/>
                </a:cubicBezTo>
                <a:cubicBezTo>
                  <a:pt x="125412" y="203811"/>
                  <a:pt x="127570" y="201613"/>
                  <a:pt x="130089" y="201613"/>
                </a:cubicBezTo>
                <a:close/>
                <a:moveTo>
                  <a:pt x="75689" y="201613"/>
                </a:moveTo>
                <a:lnTo>
                  <a:pt x="106164" y="201613"/>
                </a:lnTo>
                <a:cubicBezTo>
                  <a:pt x="108999" y="201613"/>
                  <a:pt x="110771" y="203811"/>
                  <a:pt x="110771" y="206009"/>
                </a:cubicBezTo>
                <a:cubicBezTo>
                  <a:pt x="110771" y="208574"/>
                  <a:pt x="108999" y="210772"/>
                  <a:pt x="106164" y="210772"/>
                </a:cubicBezTo>
                <a:lnTo>
                  <a:pt x="75689" y="210772"/>
                </a:lnTo>
                <a:cubicBezTo>
                  <a:pt x="73209" y="210772"/>
                  <a:pt x="71437" y="208574"/>
                  <a:pt x="71437" y="206009"/>
                </a:cubicBezTo>
                <a:cubicBezTo>
                  <a:pt x="71437" y="203811"/>
                  <a:pt x="73209" y="201613"/>
                  <a:pt x="75689" y="201613"/>
                </a:cubicBezTo>
                <a:close/>
                <a:moveTo>
                  <a:pt x="8890" y="180053"/>
                </a:moveTo>
                <a:lnTo>
                  <a:pt x="8890" y="206580"/>
                </a:lnTo>
                <a:lnTo>
                  <a:pt x="35205" y="206580"/>
                </a:lnTo>
                <a:lnTo>
                  <a:pt x="35205" y="180053"/>
                </a:lnTo>
                <a:lnTo>
                  <a:pt x="8890" y="180053"/>
                </a:lnTo>
                <a:close/>
                <a:moveTo>
                  <a:pt x="75723" y="171450"/>
                </a:moveTo>
                <a:lnTo>
                  <a:pt x="152519" y="171450"/>
                </a:lnTo>
                <a:cubicBezTo>
                  <a:pt x="155019" y="171450"/>
                  <a:pt x="156805" y="173355"/>
                  <a:pt x="156805" y="176022"/>
                </a:cubicBezTo>
                <a:cubicBezTo>
                  <a:pt x="156805" y="178689"/>
                  <a:pt x="155019" y="180594"/>
                  <a:pt x="152519" y="180594"/>
                </a:cubicBezTo>
                <a:lnTo>
                  <a:pt x="75723" y="180594"/>
                </a:lnTo>
                <a:cubicBezTo>
                  <a:pt x="73223" y="180594"/>
                  <a:pt x="71437" y="178689"/>
                  <a:pt x="71437" y="176022"/>
                </a:cubicBezTo>
                <a:cubicBezTo>
                  <a:pt x="71437" y="173355"/>
                  <a:pt x="73223" y="171450"/>
                  <a:pt x="75723" y="171450"/>
                </a:cubicBezTo>
                <a:close/>
                <a:moveTo>
                  <a:pt x="4267" y="171450"/>
                </a:moveTo>
                <a:lnTo>
                  <a:pt x="39827" y="171450"/>
                </a:lnTo>
                <a:cubicBezTo>
                  <a:pt x="41961" y="171450"/>
                  <a:pt x="44095" y="173242"/>
                  <a:pt x="44095" y="175752"/>
                </a:cubicBezTo>
                <a:lnTo>
                  <a:pt x="44095" y="211240"/>
                </a:lnTo>
                <a:cubicBezTo>
                  <a:pt x="44095" y="213749"/>
                  <a:pt x="41961" y="215542"/>
                  <a:pt x="39827" y="215542"/>
                </a:cubicBezTo>
                <a:lnTo>
                  <a:pt x="4267" y="215542"/>
                </a:lnTo>
                <a:cubicBezTo>
                  <a:pt x="2133" y="215542"/>
                  <a:pt x="0" y="213749"/>
                  <a:pt x="0" y="211240"/>
                </a:cubicBezTo>
                <a:lnTo>
                  <a:pt x="0" y="175752"/>
                </a:lnTo>
                <a:cubicBezTo>
                  <a:pt x="0" y="173242"/>
                  <a:pt x="2133" y="171450"/>
                  <a:pt x="4267" y="171450"/>
                </a:cubicBezTo>
                <a:close/>
                <a:moveTo>
                  <a:pt x="161514" y="123825"/>
                </a:moveTo>
                <a:lnTo>
                  <a:pt x="236223" y="123825"/>
                </a:lnTo>
                <a:cubicBezTo>
                  <a:pt x="238761" y="123825"/>
                  <a:pt x="240937" y="125657"/>
                  <a:pt x="240937" y="128221"/>
                </a:cubicBezTo>
                <a:cubicBezTo>
                  <a:pt x="240937" y="130786"/>
                  <a:pt x="238761" y="132984"/>
                  <a:pt x="236223" y="132984"/>
                </a:cubicBezTo>
                <a:lnTo>
                  <a:pt x="161514" y="132984"/>
                </a:lnTo>
                <a:cubicBezTo>
                  <a:pt x="158975" y="132984"/>
                  <a:pt x="157162" y="130786"/>
                  <a:pt x="157162" y="128221"/>
                </a:cubicBezTo>
                <a:cubicBezTo>
                  <a:pt x="157162" y="125657"/>
                  <a:pt x="158975" y="123825"/>
                  <a:pt x="161514" y="123825"/>
                </a:cubicBezTo>
                <a:close/>
                <a:moveTo>
                  <a:pt x="75745" y="123825"/>
                </a:moveTo>
                <a:lnTo>
                  <a:pt x="138208" y="123825"/>
                </a:lnTo>
                <a:cubicBezTo>
                  <a:pt x="140362" y="123825"/>
                  <a:pt x="142516" y="125657"/>
                  <a:pt x="142516" y="128221"/>
                </a:cubicBezTo>
                <a:cubicBezTo>
                  <a:pt x="142516" y="130786"/>
                  <a:pt x="140362" y="132984"/>
                  <a:pt x="138208" y="132984"/>
                </a:cubicBezTo>
                <a:lnTo>
                  <a:pt x="75745" y="132984"/>
                </a:lnTo>
                <a:cubicBezTo>
                  <a:pt x="73232" y="132984"/>
                  <a:pt x="71437" y="130786"/>
                  <a:pt x="71437" y="128221"/>
                </a:cubicBezTo>
                <a:cubicBezTo>
                  <a:pt x="71437" y="125657"/>
                  <a:pt x="73232" y="123825"/>
                  <a:pt x="75745" y="123825"/>
                </a:cubicBezTo>
                <a:close/>
                <a:moveTo>
                  <a:pt x="8890" y="104140"/>
                </a:moveTo>
                <a:lnTo>
                  <a:pt x="8890" y="130455"/>
                </a:lnTo>
                <a:lnTo>
                  <a:pt x="35205" y="130455"/>
                </a:lnTo>
                <a:lnTo>
                  <a:pt x="35205" y="104140"/>
                </a:lnTo>
                <a:lnTo>
                  <a:pt x="8890" y="104140"/>
                </a:lnTo>
                <a:close/>
                <a:moveTo>
                  <a:pt x="130048" y="95250"/>
                </a:moveTo>
                <a:lnTo>
                  <a:pt x="169989" y="95250"/>
                </a:lnTo>
                <a:cubicBezTo>
                  <a:pt x="172485" y="95250"/>
                  <a:pt x="174269" y="97448"/>
                  <a:pt x="174269" y="100013"/>
                </a:cubicBezTo>
                <a:cubicBezTo>
                  <a:pt x="174269" y="102577"/>
                  <a:pt x="172485" y="104409"/>
                  <a:pt x="169989" y="104409"/>
                </a:cubicBezTo>
                <a:lnTo>
                  <a:pt x="130048" y="104409"/>
                </a:lnTo>
                <a:cubicBezTo>
                  <a:pt x="127552" y="104409"/>
                  <a:pt x="125412" y="102577"/>
                  <a:pt x="125412" y="100013"/>
                </a:cubicBezTo>
                <a:cubicBezTo>
                  <a:pt x="125412" y="97448"/>
                  <a:pt x="127552" y="95250"/>
                  <a:pt x="130048" y="95250"/>
                </a:cubicBezTo>
                <a:close/>
                <a:moveTo>
                  <a:pt x="75728" y="95250"/>
                </a:moveTo>
                <a:lnTo>
                  <a:pt x="106119" y="95250"/>
                </a:lnTo>
                <a:cubicBezTo>
                  <a:pt x="108622" y="95250"/>
                  <a:pt x="110768" y="97448"/>
                  <a:pt x="110768" y="100013"/>
                </a:cubicBezTo>
                <a:cubicBezTo>
                  <a:pt x="110768" y="102577"/>
                  <a:pt x="108622" y="104409"/>
                  <a:pt x="106119" y="104409"/>
                </a:cubicBezTo>
                <a:lnTo>
                  <a:pt x="75728" y="104409"/>
                </a:lnTo>
                <a:cubicBezTo>
                  <a:pt x="73225" y="104409"/>
                  <a:pt x="71437" y="102577"/>
                  <a:pt x="71437" y="100013"/>
                </a:cubicBezTo>
                <a:cubicBezTo>
                  <a:pt x="71437" y="97448"/>
                  <a:pt x="73225" y="95250"/>
                  <a:pt x="75728" y="95250"/>
                </a:cubicBezTo>
                <a:close/>
                <a:moveTo>
                  <a:pt x="4267" y="95250"/>
                </a:moveTo>
                <a:lnTo>
                  <a:pt x="39827" y="95250"/>
                </a:lnTo>
                <a:cubicBezTo>
                  <a:pt x="41961" y="95250"/>
                  <a:pt x="44095" y="97384"/>
                  <a:pt x="44095" y="99873"/>
                </a:cubicBezTo>
                <a:lnTo>
                  <a:pt x="44095" y="135077"/>
                </a:lnTo>
                <a:cubicBezTo>
                  <a:pt x="44095" y="137211"/>
                  <a:pt x="41961" y="139345"/>
                  <a:pt x="39827" y="139345"/>
                </a:cubicBezTo>
                <a:lnTo>
                  <a:pt x="4267" y="139345"/>
                </a:lnTo>
                <a:cubicBezTo>
                  <a:pt x="2133" y="139345"/>
                  <a:pt x="0" y="137211"/>
                  <a:pt x="0" y="135077"/>
                </a:cubicBezTo>
                <a:lnTo>
                  <a:pt x="0" y="99873"/>
                </a:lnTo>
                <a:cubicBezTo>
                  <a:pt x="0" y="97384"/>
                  <a:pt x="2133" y="95250"/>
                  <a:pt x="4267" y="95250"/>
                </a:cubicBezTo>
                <a:close/>
                <a:moveTo>
                  <a:pt x="288558" y="76200"/>
                </a:moveTo>
                <a:cubicBezTo>
                  <a:pt x="291489" y="76200"/>
                  <a:pt x="293321" y="78004"/>
                  <a:pt x="293321" y="80889"/>
                </a:cubicBezTo>
                <a:lnTo>
                  <a:pt x="293321" y="288639"/>
                </a:lnTo>
                <a:cubicBezTo>
                  <a:pt x="293321" y="291163"/>
                  <a:pt x="291489" y="293327"/>
                  <a:pt x="288558" y="293327"/>
                </a:cubicBezTo>
                <a:cubicBezTo>
                  <a:pt x="286360" y="293327"/>
                  <a:pt x="284162" y="291163"/>
                  <a:pt x="284162" y="288639"/>
                </a:cubicBezTo>
                <a:lnTo>
                  <a:pt x="284162" y="80889"/>
                </a:lnTo>
                <a:cubicBezTo>
                  <a:pt x="284162" y="78004"/>
                  <a:pt x="286360" y="76200"/>
                  <a:pt x="288558" y="76200"/>
                </a:cubicBezTo>
                <a:close/>
                <a:moveTo>
                  <a:pt x="32938" y="26988"/>
                </a:moveTo>
                <a:lnTo>
                  <a:pt x="88935" y="26988"/>
                </a:lnTo>
                <a:cubicBezTo>
                  <a:pt x="91117" y="26988"/>
                  <a:pt x="93299" y="28893"/>
                  <a:pt x="93299" y="31560"/>
                </a:cubicBezTo>
                <a:cubicBezTo>
                  <a:pt x="93299" y="34227"/>
                  <a:pt x="91117" y="36132"/>
                  <a:pt x="88935" y="36132"/>
                </a:cubicBezTo>
                <a:lnTo>
                  <a:pt x="32938" y="36132"/>
                </a:lnTo>
                <a:cubicBezTo>
                  <a:pt x="30393" y="36132"/>
                  <a:pt x="28575" y="34227"/>
                  <a:pt x="28575" y="31560"/>
                </a:cubicBezTo>
                <a:cubicBezTo>
                  <a:pt x="28575" y="28893"/>
                  <a:pt x="30393" y="26988"/>
                  <a:pt x="32938" y="26988"/>
                </a:cubicBezTo>
                <a:close/>
                <a:moveTo>
                  <a:pt x="240126" y="8540"/>
                </a:moveTo>
                <a:lnTo>
                  <a:pt x="240126" y="52662"/>
                </a:lnTo>
                <a:lnTo>
                  <a:pt x="284341" y="52662"/>
                </a:lnTo>
                <a:lnTo>
                  <a:pt x="284341" y="8540"/>
                </a:lnTo>
                <a:lnTo>
                  <a:pt x="240126" y="8540"/>
                </a:lnTo>
                <a:close/>
                <a:moveTo>
                  <a:pt x="8987" y="8540"/>
                </a:moveTo>
                <a:lnTo>
                  <a:pt x="8987" y="52662"/>
                </a:lnTo>
                <a:lnTo>
                  <a:pt x="231139" y="52662"/>
                </a:lnTo>
                <a:lnTo>
                  <a:pt x="231139" y="8540"/>
                </a:lnTo>
                <a:lnTo>
                  <a:pt x="8987" y="8540"/>
                </a:lnTo>
                <a:close/>
                <a:moveTo>
                  <a:pt x="4314" y="0"/>
                </a:moveTo>
                <a:lnTo>
                  <a:pt x="288655" y="0"/>
                </a:lnTo>
                <a:cubicBezTo>
                  <a:pt x="291530" y="0"/>
                  <a:pt x="293328" y="1779"/>
                  <a:pt x="293328" y="4270"/>
                </a:cubicBezTo>
                <a:lnTo>
                  <a:pt x="293328" y="56932"/>
                </a:lnTo>
                <a:cubicBezTo>
                  <a:pt x="293328" y="59422"/>
                  <a:pt x="291530" y="61557"/>
                  <a:pt x="288655" y="61557"/>
                </a:cubicBezTo>
                <a:lnTo>
                  <a:pt x="4314" y="61557"/>
                </a:lnTo>
                <a:cubicBezTo>
                  <a:pt x="2157" y="61557"/>
                  <a:pt x="0" y="59422"/>
                  <a:pt x="0" y="56932"/>
                </a:cubicBezTo>
                <a:lnTo>
                  <a:pt x="0" y="4270"/>
                </a:lnTo>
                <a:cubicBezTo>
                  <a:pt x="0" y="1779"/>
                  <a:pt x="2157" y="0"/>
                  <a:pt x="4314" y="0"/>
                </a:cubicBezTo>
                <a:close/>
              </a:path>
            </a:pathLst>
          </a:custGeom>
          <a:solidFill>
            <a:schemeClr val="bg1"/>
          </a:solidFill>
          <a:ln>
            <a:noFill/>
          </a:ln>
          <a:effectLst/>
        </p:spPr>
        <p:txBody>
          <a:bodyPr anchor="ctr"/>
          <a:lstStyle/>
          <a:p>
            <a:endParaRPr lang="en-US" sz="675" dirty="0">
              <a:latin typeface="Noto Sans ExtraLight" panose="020B0302040504020204" pitchFamily="34" charset="0"/>
            </a:endParaRPr>
          </a:p>
        </p:txBody>
      </p:sp>
      <p:sp>
        <p:nvSpPr>
          <p:cNvPr id="30" name="TextBox 29">
            <a:extLst>
              <a:ext uri="{FF2B5EF4-FFF2-40B4-BE49-F238E27FC236}">
                <a16:creationId xmlns:a16="http://schemas.microsoft.com/office/drawing/2014/main" id="{150E9AAA-475A-1B44-8388-FC834B4452A3}"/>
              </a:ext>
            </a:extLst>
          </p:cNvPr>
          <p:cNvSpPr txBox="1"/>
          <p:nvPr/>
        </p:nvSpPr>
        <p:spPr>
          <a:xfrm>
            <a:off x="1401536" y="3129736"/>
            <a:ext cx="941283" cy="523220"/>
          </a:xfrm>
          <a:prstGeom prst="rect">
            <a:avLst/>
          </a:prstGeom>
          <a:noFill/>
        </p:spPr>
        <p:txBody>
          <a:bodyPr wrap="none" rtlCol="0" anchor="ctr" anchorCtr="0">
            <a:spAutoFit/>
          </a:bodyPr>
          <a:lstStyle/>
          <a:p>
            <a:pPr algn="ctr"/>
            <a:r>
              <a:rPr lang="en-US" sz="2800" b="1" dirty="0">
                <a:solidFill>
                  <a:srgbClr val="FFC000"/>
                </a:solidFill>
                <a:latin typeface="PT Sans" panose="020B0503020203020204" pitchFamily="34" charset="77"/>
                <a:ea typeface="League Spartan" charset="0"/>
                <a:cs typeface="Poppins" pitchFamily="2" charset="77"/>
              </a:rPr>
              <a:t>WHY</a:t>
            </a:r>
          </a:p>
        </p:txBody>
      </p:sp>
      <p:sp>
        <p:nvSpPr>
          <p:cNvPr id="31" name="TextBox 30">
            <a:extLst>
              <a:ext uri="{FF2B5EF4-FFF2-40B4-BE49-F238E27FC236}">
                <a16:creationId xmlns:a16="http://schemas.microsoft.com/office/drawing/2014/main" id="{5C7A0E07-2662-E146-9F95-519E3A2021C8}"/>
              </a:ext>
            </a:extLst>
          </p:cNvPr>
          <p:cNvSpPr txBox="1"/>
          <p:nvPr/>
        </p:nvSpPr>
        <p:spPr>
          <a:xfrm>
            <a:off x="3123462" y="3129736"/>
            <a:ext cx="1121653" cy="523220"/>
          </a:xfrm>
          <a:prstGeom prst="rect">
            <a:avLst/>
          </a:prstGeom>
          <a:noFill/>
        </p:spPr>
        <p:txBody>
          <a:bodyPr wrap="none" rtlCol="0" anchor="ctr" anchorCtr="0">
            <a:spAutoFit/>
          </a:bodyPr>
          <a:lstStyle/>
          <a:p>
            <a:pPr algn="ctr"/>
            <a:r>
              <a:rPr lang="en-US" sz="2800" b="1" dirty="0">
                <a:solidFill>
                  <a:srgbClr val="FFC000"/>
                </a:solidFill>
                <a:latin typeface="PT Sans" panose="020B0503020203020204" pitchFamily="34" charset="77"/>
                <a:ea typeface="League Spartan" charset="0"/>
                <a:cs typeface="Poppins" pitchFamily="2" charset="77"/>
              </a:rPr>
              <a:t>WHAT</a:t>
            </a:r>
            <a:endParaRPr lang="en-US" sz="1200" b="1" dirty="0">
              <a:solidFill>
                <a:srgbClr val="FFC000"/>
              </a:solidFill>
              <a:latin typeface="PT Sans" panose="020B0503020203020204" pitchFamily="34" charset="77"/>
              <a:ea typeface="League Spartan" charset="0"/>
              <a:cs typeface="Poppins" pitchFamily="2" charset="77"/>
            </a:endParaRPr>
          </a:p>
        </p:txBody>
      </p:sp>
      <p:sp>
        <p:nvSpPr>
          <p:cNvPr id="33" name="TextBox 32">
            <a:extLst>
              <a:ext uri="{FF2B5EF4-FFF2-40B4-BE49-F238E27FC236}">
                <a16:creationId xmlns:a16="http://schemas.microsoft.com/office/drawing/2014/main" id="{82E41D16-0B25-2C41-8C30-509F870F469C}"/>
              </a:ext>
            </a:extLst>
          </p:cNvPr>
          <p:cNvSpPr txBox="1"/>
          <p:nvPr/>
        </p:nvSpPr>
        <p:spPr>
          <a:xfrm>
            <a:off x="5005326" y="3129736"/>
            <a:ext cx="968535" cy="523220"/>
          </a:xfrm>
          <a:prstGeom prst="rect">
            <a:avLst/>
          </a:prstGeom>
          <a:noFill/>
        </p:spPr>
        <p:txBody>
          <a:bodyPr wrap="none" rtlCol="0" anchor="ctr" anchorCtr="0">
            <a:spAutoFit/>
          </a:bodyPr>
          <a:lstStyle/>
          <a:p>
            <a:pPr algn="ctr"/>
            <a:r>
              <a:rPr lang="en-US" sz="2800" b="1" dirty="0">
                <a:solidFill>
                  <a:srgbClr val="FFC000"/>
                </a:solidFill>
                <a:latin typeface="PT Sans" panose="020B0503020203020204" pitchFamily="34" charset="77"/>
                <a:ea typeface="League Spartan" charset="0"/>
                <a:cs typeface="Poppins" pitchFamily="2" charset="77"/>
              </a:rPr>
              <a:t>HOW</a:t>
            </a:r>
          </a:p>
        </p:txBody>
      </p:sp>
      <p:sp>
        <p:nvSpPr>
          <p:cNvPr id="34" name="TextBox 33">
            <a:extLst>
              <a:ext uri="{FF2B5EF4-FFF2-40B4-BE49-F238E27FC236}">
                <a16:creationId xmlns:a16="http://schemas.microsoft.com/office/drawing/2014/main" id="{C845D905-16BA-534E-8C05-B6CA03645F98}"/>
              </a:ext>
            </a:extLst>
          </p:cNvPr>
          <p:cNvSpPr txBox="1"/>
          <p:nvPr/>
        </p:nvSpPr>
        <p:spPr>
          <a:xfrm>
            <a:off x="6590384" y="3129736"/>
            <a:ext cx="1373709" cy="523220"/>
          </a:xfrm>
          <a:prstGeom prst="rect">
            <a:avLst/>
          </a:prstGeom>
          <a:noFill/>
        </p:spPr>
        <p:txBody>
          <a:bodyPr wrap="none" rtlCol="0" anchor="ctr" anchorCtr="0">
            <a:spAutoFit/>
          </a:bodyPr>
          <a:lstStyle/>
          <a:p>
            <a:pPr algn="ctr"/>
            <a:r>
              <a:rPr lang="en-US" sz="2800" b="1" dirty="0">
                <a:solidFill>
                  <a:srgbClr val="FFC000"/>
                </a:solidFill>
                <a:latin typeface="PT Sans" panose="020B0503020203020204" pitchFamily="34" charset="77"/>
                <a:ea typeface="League Spartan" charset="0"/>
                <a:cs typeface="Poppins" pitchFamily="2" charset="77"/>
              </a:rPr>
              <a:t>IMPACT</a:t>
            </a:r>
            <a:endParaRPr lang="en-US" sz="1200" b="1" dirty="0">
              <a:solidFill>
                <a:srgbClr val="FFC000"/>
              </a:solidFill>
              <a:latin typeface="PT Sans" panose="020B0503020203020204" pitchFamily="34" charset="77"/>
              <a:ea typeface="League Spartan" charset="0"/>
              <a:cs typeface="Poppins" pitchFamily="2" charset="77"/>
            </a:endParaRPr>
          </a:p>
        </p:txBody>
      </p:sp>
      <p:sp>
        <p:nvSpPr>
          <p:cNvPr id="35" name="Subtitle 2">
            <a:extLst>
              <a:ext uri="{FF2B5EF4-FFF2-40B4-BE49-F238E27FC236}">
                <a16:creationId xmlns:a16="http://schemas.microsoft.com/office/drawing/2014/main" id="{8A6FB823-E34E-AA43-9FB3-F1A01D3A8FFB}"/>
              </a:ext>
            </a:extLst>
          </p:cNvPr>
          <p:cNvSpPr txBox="1">
            <a:spLocks/>
          </p:cNvSpPr>
          <p:nvPr/>
        </p:nvSpPr>
        <p:spPr>
          <a:xfrm>
            <a:off x="1281592" y="3735608"/>
            <a:ext cx="1197541" cy="902281"/>
          </a:xfrm>
          <a:prstGeom prst="rect">
            <a:avLst/>
          </a:prstGeom>
        </p:spPr>
        <p:txBody>
          <a:bodyPr vert="horz" wrap="square" lIns="81580" tIns="40790" rIns="81580" bIns="4079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buFont typeface="Arial" panose="020B0604020202020204" pitchFamily="34" charset="0"/>
              <a:buChar char="•"/>
            </a:pPr>
            <a:r>
              <a:rPr lang="en-US" altLang="en-US" sz="900" dirty="0">
                <a:solidFill>
                  <a:schemeClr val="bg1"/>
                </a:solidFill>
                <a:cs typeface="Arial" panose="020B0604020202020204" pitchFamily="34" charset="0"/>
              </a:rPr>
              <a:t>Understand how the structural features of an industry influence </a:t>
            </a:r>
            <a:r>
              <a:rPr lang="en-GB" altLang="en-US" sz="900" dirty="0">
                <a:solidFill>
                  <a:schemeClr val="bg1"/>
                </a:solidFill>
                <a:cs typeface="Arial" panose="020B0604020202020204" pitchFamily="34" charset="0"/>
              </a:rPr>
              <a:t>competition and profitability</a:t>
            </a:r>
          </a:p>
        </p:txBody>
      </p:sp>
      <p:sp>
        <p:nvSpPr>
          <p:cNvPr id="36" name="Subtitle 2">
            <a:extLst>
              <a:ext uri="{FF2B5EF4-FFF2-40B4-BE49-F238E27FC236}">
                <a16:creationId xmlns:a16="http://schemas.microsoft.com/office/drawing/2014/main" id="{558D5AB9-2B03-8141-BD61-5E69D5008949}"/>
              </a:ext>
            </a:extLst>
          </p:cNvPr>
          <p:cNvSpPr txBox="1">
            <a:spLocks/>
          </p:cNvSpPr>
          <p:nvPr/>
        </p:nvSpPr>
        <p:spPr>
          <a:xfrm>
            <a:off x="3086897" y="3735608"/>
            <a:ext cx="1197541" cy="1074828"/>
          </a:xfrm>
          <a:prstGeom prst="rect">
            <a:avLst/>
          </a:prstGeom>
        </p:spPr>
        <p:txBody>
          <a:bodyPr vert="horz" wrap="square" lIns="81580" tIns="40790" rIns="81580" bIns="4079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275"/>
              </a:lnSpc>
            </a:pPr>
            <a:r>
              <a:rPr lang="en-GB" altLang="en-US" sz="1000" dirty="0">
                <a:solidFill>
                  <a:schemeClr val="bg1"/>
                </a:solidFill>
              </a:rPr>
              <a:t>Identify </a:t>
            </a:r>
            <a:r>
              <a:rPr lang="en-GB" altLang="en-US" sz="1000" b="1" i="1" dirty="0">
                <a:solidFill>
                  <a:schemeClr val="bg1"/>
                </a:solidFill>
              </a:rPr>
              <a:t>strategic capabilities </a:t>
            </a:r>
            <a:r>
              <a:rPr lang="en-GB" altLang="en-US" sz="1000" dirty="0">
                <a:solidFill>
                  <a:schemeClr val="bg1"/>
                </a:solidFill>
              </a:rPr>
              <a:t>in terms of organisational </a:t>
            </a:r>
            <a:r>
              <a:rPr lang="en-GB" altLang="en-US" sz="1000" b="1" i="1" dirty="0">
                <a:solidFill>
                  <a:schemeClr val="bg1"/>
                </a:solidFill>
              </a:rPr>
              <a:t>resources </a:t>
            </a:r>
            <a:r>
              <a:rPr lang="en-GB" altLang="en-US" sz="1000" dirty="0">
                <a:solidFill>
                  <a:schemeClr val="bg1"/>
                </a:solidFill>
              </a:rPr>
              <a:t>and </a:t>
            </a:r>
            <a:r>
              <a:rPr lang="en-GB" altLang="en-US" sz="1000" b="1" i="1" dirty="0">
                <a:solidFill>
                  <a:schemeClr val="bg1"/>
                </a:solidFill>
              </a:rPr>
              <a:t>competences</a:t>
            </a:r>
            <a:endParaRPr lang="en-US" sz="1000" dirty="0">
              <a:solidFill>
                <a:schemeClr val="bg1"/>
              </a:solidFill>
              <a:latin typeface="Noto Sans ExtraLight" panose="020B0302040504020204" pitchFamily="34" charset="0"/>
              <a:ea typeface="Open Sans Light" panose="020B0306030504020204" pitchFamily="34" charset="0"/>
              <a:cs typeface="Open Sans Light" panose="020B0306030504020204" pitchFamily="34" charset="0"/>
            </a:endParaRPr>
          </a:p>
        </p:txBody>
      </p:sp>
      <p:sp>
        <p:nvSpPr>
          <p:cNvPr id="37" name="Subtitle 2">
            <a:extLst>
              <a:ext uri="{FF2B5EF4-FFF2-40B4-BE49-F238E27FC236}">
                <a16:creationId xmlns:a16="http://schemas.microsoft.com/office/drawing/2014/main" id="{F8F8049F-D624-9445-B9E0-7E15322A0F1C}"/>
              </a:ext>
            </a:extLst>
          </p:cNvPr>
          <p:cNvSpPr txBox="1">
            <a:spLocks/>
          </p:cNvSpPr>
          <p:nvPr/>
        </p:nvSpPr>
        <p:spPr>
          <a:xfrm>
            <a:off x="4879134" y="3735608"/>
            <a:ext cx="1197541" cy="616369"/>
          </a:xfrm>
          <a:prstGeom prst="rect">
            <a:avLst/>
          </a:prstGeom>
        </p:spPr>
        <p:txBody>
          <a:bodyPr vert="horz" wrap="square" lIns="81580" tIns="40790" rIns="81580" bIns="4079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275"/>
              </a:lnSpc>
            </a:pPr>
            <a:r>
              <a:rPr lang="en-US" altLang="en-US" sz="1100" dirty="0">
                <a:solidFill>
                  <a:schemeClr val="bg1"/>
                </a:solidFill>
                <a:cs typeface="Arial" panose="020B0604020202020204" pitchFamily="34" charset="0"/>
              </a:rPr>
              <a:t>Porter’s five forces;</a:t>
            </a:r>
          </a:p>
          <a:p>
            <a:pPr>
              <a:lnSpc>
                <a:spcPts val="1275"/>
              </a:lnSpc>
            </a:pPr>
            <a:r>
              <a:rPr lang="en-US" sz="1100" dirty="0">
                <a:solidFill>
                  <a:schemeClr val="bg1"/>
                </a:solidFill>
                <a:latin typeface="Noto Sans ExtraLight" panose="020B0302040504020204" pitchFamily="34" charset="0"/>
                <a:cs typeface="Arial" panose="020B0604020202020204" pitchFamily="34" charset="0"/>
              </a:rPr>
              <a:t>VRIO</a:t>
            </a:r>
            <a:endParaRPr lang="en-US" sz="1100" dirty="0">
              <a:solidFill>
                <a:schemeClr val="bg1"/>
              </a:solidFill>
              <a:latin typeface="Noto Sans ExtraLight" panose="020B0302040504020204" pitchFamily="34" charset="0"/>
            </a:endParaRPr>
          </a:p>
        </p:txBody>
      </p:sp>
      <p:sp>
        <p:nvSpPr>
          <p:cNvPr id="38" name="Subtitle 2">
            <a:extLst>
              <a:ext uri="{FF2B5EF4-FFF2-40B4-BE49-F238E27FC236}">
                <a16:creationId xmlns:a16="http://schemas.microsoft.com/office/drawing/2014/main" id="{9610E26B-9766-2443-BA07-7BDBFB2F7D84}"/>
              </a:ext>
            </a:extLst>
          </p:cNvPr>
          <p:cNvSpPr txBox="1">
            <a:spLocks/>
          </p:cNvSpPr>
          <p:nvPr/>
        </p:nvSpPr>
        <p:spPr>
          <a:xfrm>
            <a:off x="6671019" y="3735608"/>
            <a:ext cx="1197541" cy="749226"/>
          </a:xfrm>
          <a:prstGeom prst="rect">
            <a:avLst/>
          </a:prstGeom>
        </p:spPr>
        <p:txBody>
          <a:bodyPr vert="horz" wrap="square" lIns="81580" tIns="40790" rIns="81580" bIns="4079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275"/>
              </a:lnSpc>
            </a:pPr>
            <a:r>
              <a:rPr lang="en-GB" altLang="en-US" sz="1200" dirty="0">
                <a:solidFill>
                  <a:schemeClr val="bg1"/>
                </a:solidFill>
              </a:rPr>
              <a:t>how these relate to the strategies of organisations</a:t>
            </a:r>
            <a:endParaRPr lang="en-US" sz="1200" dirty="0">
              <a:solidFill>
                <a:schemeClr val="bg1"/>
              </a:solidFill>
              <a:latin typeface="Noto Sans ExtraLight" panose="020B0302040504020204" pitchFamily="34" charset="0"/>
              <a:ea typeface="Open Sans Light" panose="020B0306030504020204" pitchFamily="34" charset="0"/>
              <a:cs typeface="Open Sans Light" panose="020B0306030504020204" pitchFamily="34" charset="0"/>
            </a:endParaRPr>
          </a:p>
        </p:txBody>
      </p:sp>
      <p:sp>
        <p:nvSpPr>
          <p:cNvPr id="39" name="TextBox 38">
            <a:extLst>
              <a:ext uri="{FF2B5EF4-FFF2-40B4-BE49-F238E27FC236}">
                <a16:creationId xmlns:a16="http://schemas.microsoft.com/office/drawing/2014/main" id="{021131F8-57E4-4546-9253-9C859E4280F7}"/>
              </a:ext>
            </a:extLst>
          </p:cNvPr>
          <p:cNvSpPr txBox="1"/>
          <p:nvPr/>
        </p:nvSpPr>
        <p:spPr>
          <a:xfrm>
            <a:off x="1698278" y="904102"/>
            <a:ext cx="5557932" cy="523220"/>
          </a:xfrm>
          <a:prstGeom prst="rect">
            <a:avLst/>
          </a:prstGeom>
          <a:noFill/>
        </p:spPr>
        <p:txBody>
          <a:bodyPr wrap="none" rtlCol="0">
            <a:spAutoFit/>
          </a:bodyPr>
          <a:lstStyle/>
          <a:p>
            <a:pPr lvl="0" eaLnBrk="0" fontAlgn="base" hangingPunct="0">
              <a:spcBef>
                <a:spcPct val="0"/>
              </a:spcBef>
              <a:spcAft>
                <a:spcPct val="0"/>
              </a:spcAft>
            </a:pPr>
            <a:r>
              <a:rPr lang="en-US" altLang="en-US" sz="2800" b="1" dirty="0">
                <a:solidFill>
                  <a:schemeClr val="accent6">
                    <a:lumMod val="25000"/>
                  </a:schemeClr>
                </a:solidFill>
                <a:latin typeface="Arial" panose="020B0604020202020204" pitchFamily="34" charset="0"/>
                <a:cs typeface="Arial" panose="020B0604020202020204" pitchFamily="34" charset="0"/>
              </a:rPr>
              <a:t>Session 3: Learning Outcomes </a:t>
            </a:r>
            <a:endParaRPr lang="en-US" altLang="en-US" sz="1600" dirty="0">
              <a:solidFill>
                <a:schemeClr val="accent6">
                  <a:lumMod val="25000"/>
                </a:schemeClr>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F6B7668C-F098-744C-BC19-728265D05CBA}"/>
              </a:ext>
            </a:extLst>
          </p:cNvPr>
          <p:cNvSpPr/>
          <p:nvPr/>
        </p:nvSpPr>
        <p:spPr>
          <a:xfrm>
            <a:off x="500248" y="5334155"/>
            <a:ext cx="6755961" cy="461665"/>
          </a:xfrm>
          <a:prstGeom prst="rect">
            <a:avLst/>
          </a:prstGeom>
        </p:spPr>
        <p:txBody>
          <a:bodyPr wrap="square">
            <a:spAutoFit/>
          </a:bodyPr>
          <a:lstStyle/>
          <a:p>
            <a:pPr>
              <a:buClr>
                <a:srgbClr val="990099"/>
              </a:buClr>
              <a:buFont typeface="Calibri" panose="020F0502020204030204" pitchFamily="34" charset="0"/>
              <a:buChar char="•"/>
            </a:pPr>
            <a:r>
              <a:rPr lang="en-GB" altLang="en-US" sz="1200" dirty="0"/>
              <a:t>Identify </a:t>
            </a:r>
            <a:r>
              <a:rPr lang="en-GB" altLang="en-US" sz="1200" b="1" i="1" dirty="0">
                <a:solidFill>
                  <a:srgbClr val="0070C0"/>
                </a:solidFill>
              </a:rPr>
              <a:t>strategic capabilities </a:t>
            </a:r>
            <a:r>
              <a:rPr lang="en-GB" altLang="en-US" sz="1200" dirty="0"/>
              <a:t>in terms of organisational </a:t>
            </a:r>
            <a:r>
              <a:rPr lang="en-GB" altLang="en-US" sz="1200" b="1" i="1" dirty="0">
                <a:solidFill>
                  <a:srgbClr val="0070C0"/>
                </a:solidFill>
              </a:rPr>
              <a:t>resources </a:t>
            </a:r>
            <a:r>
              <a:rPr lang="en-GB" altLang="en-US" sz="1200" dirty="0"/>
              <a:t>and </a:t>
            </a:r>
            <a:r>
              <a:rPr lang="en-GB" altLang="en-US" sz="1200" b="1" i="1" dirty="0">
                <a:solidFill>
                  <a:srgbClr val="0070C0"/>
                </a:solidFill>
              </a:rPr>
              <a:t>competences </a:t>
            </a:r>
            <a:r>
              <a:rPr lang="en-GB" altLang="en-US" sz="1200" dirty="0"/>
              <a:t>and how these relate to the strategies of organisations</a:t>
            </a:r>
          </a:p>
        </p:txBody>
      </p:sp>
      <p:sp>
        <p:nvSpPr>
          <p:cNvPr id="3" name="Rectangle 2">
            <a:extLst>
              <a:ext uri="{FF2B5EF4-FFF2-40B4-BE49-F238E27FC236}">
                <a16:creationId xmlns:a16="http://schemas.microsoft.com/office/drawing/2014/main" id="{C6B921BE-B2DB-0543-9EC0-5A1A1EDDA5C8}"/>
              </a:ext>
            </a:extLst>
          </p:cNvPr>
          <p:cNvSpPr/>
          <p:nvPr/>
        </p:nvSpPr>
        <p:spPr>
          <a:xfrm>
            <a:off x="542323" y="5953898"/>
            <a:ext cx="7421770" cy="430887"/>
          </a:xfrm>
          <a:prstGeom prst="rect">
            <a:avLst/>
          </a:prstGeom>
        </p:spPr>
        <p:txBody>
          <a:bodyPr wrap="square">
            <a:spAutoFit/>
          </a:bodyPr>
          <a:lstStyle/>
          <a:p>
            <a:pPr>
              <a:buClr>
                <a:srgbClr val="990099"/>
              </a:buClr>
              <a:buFont typeface="Calibri" panose="020F0502020204030204" pitchFamily="34" charset="0"/>
              <a:buChar char="•"/>
            </a:pPr>
            <a:r>
              <a:rPr lang="en-GB" altLang="en-US" sz="1100" dirty="0"/>
              <a:t>Analyse how strategic capabilities might provide sustainable competitive advantage</a:t>
            </a:r>
            <a:r>
              <a:rPr lang="en-GB" altLang="en-US" sz="1100" i="1" dirty="0">
                <a:solidFill>
                  <a:srgbClr val="0070C0"/>
                </a:solidFill>
              </a:rPr>
              <a:t> </a:t>
            </a:r>
            <a:r>
              <a:rPr lang="en-GB" altLang="en-US" sz="1100" dirty="0"/>
              <a:t>on the basis of their </a:t>
            </a:r>
            <a:r>
              <a:rPr lang="en-GB" altLang="en-US" sz="1100" b="1" i="1" dirty="0">
                <a:solidFill>
                  <a:srgbClr val="0070C0"/>
                </a:solidFill>
              </a:rPr>
              <a:t>Value</a:t>
            </a:r>
            <a:r>
              <a:rPr lang="en-GB" altLang="en-US" sz="1100" dirty="0"/>
              <a:t>,</a:t>
            </a:r>
            <a:r>
              <a:rPr lang="en-GB" altLang="en-US" sz="1100" b="1" i="1" dirty="0">
                <a:solidFill>
                  <a:srgbClr val="0070C0"/>
                </a:solidFill>
              </a:rPr>
              <a:t> Rarity</a:t>
            </a:r>
            <a:r>
              <a:rPr lang="en-GB" altLang="en-US" sz="1100" dirty="0"/>
              <a:t>,</a:t>
            </a:r>
            <a:r>
              <a:rPr lang="en-GB" altLang="en-US" sz="1100" b="1" i="1" dirty="0">
                <a:solidFill>
                  <a:srgbClr val="0070C0"/>
                </a:solidFill>
              </a:rPr>
              <a:t> Inimitability </a:t>
            </a:r>
            <a:r>
              <a:rPr lang="en-GB" altLang="en-US" sz="1100" dirty="0"/>
              <a:t>and</a:t>
            </a:r>
            <a:r>
              <a:rPr lang="en-GB" altLang="en-US" sz="1100" b="1" i="1" dirty="0">
                <a:solidFill>
                  <a:srgbClr val="0070C0"/>
                </a:solidFill>
              </a:rPr>
              <a:t> Organisational support (VRIO)</a:t>
            </a:r>
            <a:r>
              <a:rPr lang="en-GB" altLang="en-US" sz="1100" i="1" dirty="0">
                <a:solidFill>
                  <a:srgbClr val="0070C0"/>
                </a:solidFill>
              </a:rPr>
              <a:t>.</a:t>
            </a:r>
          </a:p>
        </p:txBody>
      </p:sp>
    </p:spTree>
    <p:extLst>
      <p:ext uri="{BB962C8B-B14F-4D97-AF65-F5344CB8AC3E}">
        <p14:creationId xmlns:p14="http://schemas.microsoft.com/office/powerpoint/2010/main" val="1327181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a:extLst>
              <a:ext uri="{FF2B5EF4-FFF2-40B4-BE49-F238E27FC236}">
                <a16:creationId xmlns:a16="http://schemas.microsoft.com/office/drawing/2014/main" id="{2A988533-2D8A-4B88-95BD-63536752A49A}"/>
              </a:ext>
            </a:extLst>
          </p:cNvPr>
          <p:cNvSpPr>
            <a:spLocks noChangeArrowheads="1"/>
          </p:cNvSpPr>
          <p:nvPr/>
        </p:nvSpPr>
        <p:spPr bwMode="auto">
          <a:xfrm>
            <a:off x="228600" y="228600"/>
            <a:ext cx="8686800" cy="1063625"/>
          </a:xfrm>
          <a:prstGeom prst="rect">
            <a:avLst/>
          </a:prstGeom>
          <a:noFill/>
          <a:ln>
            <a:noFill/>
          </a:ln>
          <a:effectLst/>
        </p:spPr>
        <p:txBody>
          <a:bodyPr lIns="100584" tIns="54864" rIns="100584" bIns="54864" anchor="ct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r>
              <a:rPr lang="en-US" altLang="en-US" dirty="0">
                <a:solidFill>
                  <a:srgbClr val="000000"/>
                </a:solidFill>
              </a:rPr>
              <a:t>What  Market  Positions</a:t>
            </a:r>
            <a:br>
              <a:rPr lang="en-US" altLang="en-US" dirty="0">
                <a:solidFill>
                  <a:srgbClr val="000000"/>
                </a:solidFill>
              </a:rPr>
            </a:br>
            <a:r>
              <a:rPr lang="en-US" altLang="en-US" dirty="0">
                <a:solidFill>
                  <a:srgbClr val="000000"/>
                </a:solidFill>
              </a:rPr>
              <a:t>Do  Rivals  Occupy?</a:t>
            </a:r>
          </a:p>
        </p:txBody>
      </p:sp>
      <p:sp>
        <p:nvSpPr>
          <p:cNvPr id="65539" name="Rectangle 5">
            <a:extLst>
              <a:ext uri="{FF2B5EF4-FFF2-40B4-BE49-F238E27FC236}">
                <a16:creationId xmlns:a16="http://schemas.microsoft.com/office/drawing/2014/main" id="{E3F8DE76-160D-4439-B217-DE4224B7EC2F}"/>
              </a:ext>
            </a:extLst>
          </p:cNvPr>
          <p:cNvSpPr>
            <a:spLocks noChangeArrowheads="1"/>
          </p:cNvSpPr>
          <p:nvPr/>
        </p:nvSpPr>
        <p:spPr bwMode="auto">
          <a:xfrm>
            <a:off x="228600" y="1371600"/>
            <a:ext cx="8686800" cy="5257800"/>
          </a:xfrm>
          <a:prstGeom prst="rect">
            <a:avLst/>
          </a:prstGeom>
          <a:noFill/>
          <a:ln>
            <a:noFill/>
          </a:ln>
          <a:effectLst/>
        </p:spPr>
        <p:txBody>
          <a:bodyPr anchor="ctr"/>
          <a:lstStyle>
            <a:lvl1pPr marL="342900" indent="-34290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115000"/>
              </a:spcBef>
              <a:spcAft>
                <a:spcPct val="115000"/>
              </a:spcAft>
            </a:pPr>
            <a:r>
              <a:rPr lang="en-US" altLang="en-US" sz="3200" dirty="0">
                <a:solidFill>
                  <a:srgbClr val="000000"/>
                </a:solidFill>
              </a:rPr>
              <a:t>One technique to reveal</a:t>
            </a:r>
            <a:br>
              <a:rPr lang="en-US" altLang="en-US" sz="3200" dirty="0">
                <a:solidFill>
                  <a:srgbClr val="000000"/>
                </a:solidFill>
              </a:rPr>
            </a:br>
            <a:r>
              <a:rPr lang="en-US" altLang="en-US" sz="3200" b="1" i="1" dirty="0">
                <a:solidFill>
                  <a:srgbClr val="0070C0"/>
                </a:solidFill>
              </a:rPr>
              <a:t>different competitive positions</a:t>
            </a:r>
            <a:br>
              <a:rPr lang="en-US" altLang="en-US" sz="3200" dirty="0">
                <a:solidFill>
                  <a:srgbClr val="000000"/>
                </a:solidFill>
              </a:rPr>
            </a:br>
            <a:r>
              <a:rPr lang="en-US" altLang="en-US" sz="3200" dirty="0">
                <a:solidFill>
                  <a:srgbClr val="000000"/>
                </a:solidFill>
              </a:rPr>
              <a:t>of industry rivals is</a:t>
            </a:r>
            <a:br>
              <a:rPr lang="en-US" altLang="en-US" sz="3200" dirty="0">
                <a:solidFill>
                  <a:srgbClr val="000000"/>
                </a:solidFill>
              </a:rPr>
            </a:br>
            <a:r>
              <a:rPr lang="en-US" altLang="en-US" sz="3200" b="1" i="1" dirty="0">
                <a:solidFill>
                  <a:srgbClr val="0070C0"/>
                </a:solidFill>
              </a:rPr>
              <a:t>strategic group mapping</a:t>
            </a:r>
          </a:p>
          <a:p>
            <a:pPr eaLnBrk="1" hangingPunct="1">
              <a:spcBef>
                <a:spcPct val="115000"/>
              </a:spcBef>
              <a:spcAft>
                <a:spcPct val="115000"/>
              </a:spcAft>
            </a:pPr>
            <a:r>
              <a:rPr lang="en-US" altLang="en-US" sz="3200" dirty="0">
                <a:solidFill>
                  <a:srgbClr val="000000"/>
                </a:solidFill>
              </a:rPr>
              <a:t>A </a:t>
            </a:r>
            <a:r>
              <a:rPr lang="en-US" altLang="en-US" sz="3200" b="1" i="1" dirty="0">
                <a:solidFill>
                  <a:srgbClr val="0070C0"/>
                </a:solidFill>
              </a:rPr>
              <a:t>strategic group</a:t>
            </a:r>
            <a:r>
              <a:rPr lang="en-US" altLang="en-US" sz="3200" dirty="0">
                <a:solidFill>
                  <a:srgbClr val="0070C0"/>
                </a:solidFill>
              </a:rPr>
              <a:t> </a:t>
            </a:r>
            <a:r>
              <a:rPr lang="en-US" altLang="en-US" sz="3200" dirty="0">
                <a:solidFill>
                  <a:srgbClr val="000000"/>
                </a:solidFill>
              </a:rPr>
              <a:t>is a</a:t>
            </a:r>
            <a:br>
              <a:rPr lang="en-US" altLang="en-US" sz="3200" dirty="0">
                <a:solidFill>
                  <a:srgbClr val="000000"/>
                </a:solidFill>
              </a:rPr>
            </a:br>
            <a:r>
              <a:rPr lang="en-US" altLang="en-US" sz="3200" dirty="0">
                <a:solidFill>
                  <a:srgbClr val="000000"/>
                </a:solidFill>
              </a:rPr>
              <a:t>cluster of firms in an industry</a:t>
            </a:r>
            <a:br>
              <a:rPr lang="en-US" altLang="en-US" sz="3200" dirty="0">
                <a:solidFill>
                  <a:srgbClr val="000000"/>
                </a:solidFill>
              </a:rPr>
            </a:br>
            <a:r>
              <a:rPr lang="en-US" altLang="en-US" sz="3200" dirty="0">
                <a:solidFill>
                  <a:srgbClr val="000000"/>
                </a:solidFill>
              </a:rPr>
              <a:t>with similar competitive</a:t>
            </a:r>
            <a:br>
              <a:rPr lang="en-US" altLang="en-US" sz="3200" dirty="0">
                <a:solidFill>
                  <a:srgbClr val="000000"/>
                </a:solidFill>
              </a:rPr>
            </a:br>
            <a:r>
              <a:rPr lang="en-US" altLang="en-US" sz="3200" dirty="0">
                <a:solidFill>
                  <a:srgbClr val="000000"/>
                </a:solidFill>
              </a:rPr>
              <a:t>approaches and market positions</a:t>
            </a:r>
          </a:p>
        </p:txBody>
      </p:sp>
      <p:grpSp>
        <p:nvGrpSpPr>
          <p:cNvPr id="65540" name="Group 6">
            <a:extLst>
              <a:ext uri="{FF2B5EF4-FFF2-40B4-BE49-F238E27FC236}">
                <a16:creationId xmlns:a16="http://schemas.microsoft.com/office/drawing/2014/main" id="{4AE8C8CF-B696-426A-AD40-DF50B591E21D}"/>
              </a:ext>
            </a:extLst>
          </p:cNvPr>
          <p:cNvGrpSpPr>
            <a:grpSpLocks/>
          </p:cNvGrpSpPr>
          <p:nvPr/>
        </p:nvGrpSpPr>
        <p:grpSpPr bwMode="auto">
          <a:xfrm>
            <a:off x="5799138" y="2708920"/>
            <a:ext cx="3344862" cy="1898650"/>
            <a:chOff x="3427" y="1892"/>
            <a:chExt cx="2107" cy="1196"/>
          </a:xfrm>
        </p:grpSpPr>
        <p:sp>
          <p:nvSpPr>
            <p:cNvPr id="65541" name="Rectangle 7">
              <a:extLst>
                <a:ext uri="{FF2B5EF4-FFF2-40B4-BE49-F238E27FC236}">
                  <a16:creationId xmlns:a16="http://schemas.microsoft.com/office/drawing/2014/main" id="{DF827549-F234-4902-802C-FB2B098F2B06}"/>
                </a:ext>
              </a:extLst>
            </p:cNvPr>
            <p:cNvSpPr>
              <a:spLocks noChangeArrowheads="1"/>
            </p:cNvSpPr>
            <p:nvPr/>
          </p:nvSpPr>
          <p:spPr bwMode="auto">
            <a:xfrm>
              <a:off x="3427" y="1892"/>
              <a:ext cx="2107" cy="1196"/>
            </a:xfrm>
            <a:prstGeom prst="rect">
              <a:avLst/>
            </a:prstGeom>
            <a:gradFill rotWithShape="0">
              <a:gsLst>
                <a:gs pos="0">
                  <a:srgbClr val="B2B2B2"/>
                </a:gs>
                <a:gs pos="50000">
                  <a:srgbClr val="F1F1F1"/>
                </a:gs>
                <a:gs pos="100000">
                  <a:srgbClr val="B2B2B2"/>
                </a:gs>
              </a:gsLst>
              <a:lin ang="2700000" scaled="1"/>
            </a:gradFill>
            <a:ln w="38100">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GB" altLang="en-US" sz="1800">
                <a:solidFill>
                  <a:srgbClr val="000000"/>
                </a:solidFill>
              </a:endParaRPr>
            </a:p>
          </p:txBody>
        </p:sp>
        <p:sp>
          <p:nvSpPr>
            <p:cNvPr id="65542" name="Oval 8">
              <a:extLst>
                <a:ext uri="{FF2B5EF4-FFF2-40B4-BE49-F238E27FC236}">
                  <a16:creationId xmlns:a16="http://schemas.microsoft.com/office/drawing/2014/main" id="{3BCE644E-54D1-44F0-B5B8-C01EA8A495EE}"/>
                </a:ext>
              </a:extLst>
            </p:cNvPr>
            <p:cNvSpPr>
              <a:spLocks noChangeArrowheads="1"/>
            </p:cNvSpPr>
            <p:nvPr/>
          </p:nvSpPr>
          <p:spPr bwMode="auto">
            <a:xfrm>
              <a:off x="3472" y="1947"/>
              <a:ext cx="374" cy="363"/>
            </a:xfrm>
            <a:prstGeom prst="ellipse">
              <a:avLst/>
            </a:prstGeom>
            <a:gradFill rotWithShape="0">
              <a:gsLst>
                <a:gs pos="0">
                  <a:srgbClr val="B2B2B2"/>
                </a:gs>
                <a:gs pos="50000">
                  <a:srgbClr val="F1F1F1"/>
                </a:gs>
                <a:gs pos="100000">
                  <a:srgbClr val="B2B2B2"/>
                </a:gs>
              </a:gsLst>
              <a:lin ang="2700000" scaled="1"/>
            </a:gradFill>
            <a:ln w="38100">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GB" altLang="en-US" sz="1800">
                <a:solidFill>
                  <a:srgbClr val="000000"/>
                </a:solidFill>
              </a:endParaRPr>
            </a:p>
          </p:txBody>
        </p:sp>
        <p:sp>
          <p:nvSpPr>
            <p:cNvPr id="65543" name="Oval 9">
              <a:extLst>
                <a:ext uri="{FF2B5EF4-FFF2-40B4-BE49-F238E27FC236}">
                  <a16:creationId xmlns:a16="http://schemas.microsoft.com/office/drawing/2014/main" id="{955F32A6-5664-4962-AA0E-BC76E2BC852E}"/>
                </a:ext>
              </a:extLst>
            </p:cNvPr>
            <p:cNvSpPr>
              <a:spLocks noChangeArrowheads="1"/>
            </p:cNvSpPr>
            <p:nvPr/>
          </p:nvSpPr>
          <p:spPr bwMode="auto">
            <a:xfrm>
              <a:off x="3914" y="1945"/>
              <a:ext cx="569" cy="529"/>
            </a:xfrm>
            <a:prstGeom prst="ellipse">
              <a:avLst/>
            </a:prstGeom>
            <a:gradFill rotWithShape="0">
              <a:gsLst>
                <a:gs pos="0">
                  <a:srgbClr val="B2B2B2"/>
                </a:gs>
                <a:gs pos="50000">
                  <a:srgbClr val="F1F1F1"/>
                </a:gs>
                <a:gs pos="100000">
                  <a:srgbClr val="B2B2B2"/>
                </a:gs>
              </a:gsLst>
              <a:lin ang="2700000" scaled="1"/>
            </a:gradFill>
            <a:ln w="38100">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GB" altLang="en-US" sz="1800">
                <a:solidFill>
                  <a:srgbClr val="000000"/>
                </a:solidFill>
              </a:endParaRPr>
            </a:p>
          </p:txBody>
        </p:sp>
        <p:sp>
          <p:nvSpPr>
            <p:cNvPr id="65544" name="Oval 10">
              <a:extLst>
                <a:ext uri="{FF2B5EF4-FFF2-40B4-BE49-F238E27FC236}">
                  <a16:creationId xmlns:a16="http://schemas.microsoft.com/office/drawing/2014/main" id="{5944B814-F0C8-41D6-8B13-19AEAFB580C5}"/>
                </a:ext>
              </a:extLst>
            </p:cNvPr>
            <p:cNvSpPr>
              <a:spLocks noChangeArrowheads="1"/>
            </p:cNvSpPr>
            <p:nvPr/>
          </p:nvSpPr>
          <p:spPr bwMode="auto">
            <a:xfrm>
              <a:off x="3654" y="2409"/>
              <a:ext cx="440" cy="412"/>
            </a:xfrm>
            <a:prstGeom prst="ellipse">
              <a:avLst/>
            </a:prstGeom>
            <a:gradFill rotWithShape="0">
              <a:gsLst>
                <a:gs pos="0">
                  <a:srgbClr val="B2B2B2"/>
                </a:gs>
                <a:gs pos="50000">
                  <a:srgbClr val="F1F1F1"/>
                </a:gs>
                <a:gs pos="100000">
                  <a:srgbClr val="B2B2B2"/>
                </a:gs>
              </a:gsLst>
              <a:lin ang="2700000" scaled="1"/>
            </a:gradFill>
            <a:ln w="38100">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GB" altLang="en-US" sz="1800">
                <a:solidFill>
                  <a:srgbClr val="000000"/>
                </a:solidFill>
              </a:endParaRPr>
            </a:p>
          </p:txBody>
        </p:sp>
        <p:sp>
          <p:nvSpPr>
            <p:cNvPr id="65545" name="Oval 11">
              <a:extLst>
                <a:ext uri="{FF2B5EF4-FFF2-40B4-BE49-F238E27FC236}">
                  <a16:creationId xmlns:a16="http://schemas.microsoft.com/office/drawing/2014/main" id="{3F49C519-9AC4-4578-B7C6-C229C9F27C12}"/>
                </a:ext>
              </a:extLst>
            </p:cNvPr>
            <p:cNvSpPr>
              <a:spLocks noChangeArrowheads="1"/>
            </p:cNvSpPr>
            <p:nvPr/>
          </p:nvSpPr>
          <p:spPr bwMode="auto">
            <a:xfrm>
              <a:off x="4110" y="2655"/>
              <a:ext cx="288" cy="256"/>
            </a:xfrm>
            <a:prstGeom prst="ellipse">
              <a:avLst/>
            </a:prstGeom>
            <a:gradFill rotWithShape="0">
              <a:gsLst>
                <a:gs pos="0">
                  <a:srgbClr val="B2B2B2"/>
                </a:gs>
                <a:gs pos="50000">
                  <a:srgbClr val="F1F1F1"/>
                </a:gs>
                <a:gs pos="100000">
                  <a:srgbClr val="B2B2B2"/>
                </a:gs>
              </a:gsLst>
              <a:lin ang="2700000" scaled="1"/>
            </a:gradFill>
            <a:ln w="38100">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GB" altLang="en-US" sz="1800">
                <a:solidFill>
                  <a:srgbClr val="000000"/>
                </a:solidFill>
              </a:endParaRPr>
            </a:p>
          </p:txBody>
        </p:sp>
        <p:sp>
          <p:nvSpPr>
            <p:cNvPr id="65546" name="Oval 12">
              <a:extLst>
                <a:ext uri="{FF2B5EF4-FFF2-40B4-BE49-F238E27FC236}">
                  <a16:creationId xmlns:a16="http://schemas.microsoft.com/office/drawing/2014/main" id="{09114B13-96F3-48E3-854A-EE718D7996C6}"/>
                </a:ext>
              </a:extLst>
            </p:cNvPr>
            <p:cNvSpPr>
              <a:spLocks noChangeArrowheads="1"/>
            </p:cNvSpPr>
            <p:nvPr/>
          </p:nvSpPr>
          <p:spPr bwMode="auto">
            <a:xfrm>
              <a:off x="4437" y="2706"/>
              <a:ext cx="373" cy="332"/>
            </a:xfrm>
            <a:prstGeom prst="ellipse">
              <a:avLst/>
            </a:prstGeom>
            <a:gradFill rotWithShape="0">
              <a:gsLst>
                <a:gs pos="0">
                  <a:srgbClr val="B2B2B2"/>
                </a:gs>
                <a:gs pos="50000">
                  <a:srgbClr val="F1F1F1"/>
                </a:gs>
                <a:gs pos="100000">
                  <a:srgbClr val="B2B2B2"/>
                </a:gs>
              </a:gsLst>
              <a:lin ang="2700000" scaled="1"/>
            </a:gradFill>
            <a:ln w="38100">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GB" altLang="en-US" sz="1800">
                <a:solidFill>
                  <a:srgbClr val="000000"/>
                </a:solidFill>
              </a:endParaRPr>
            </a:p>
          </p:txBody>
        </p:sp>
        <p:sp>
          <p:nvSpPr>
            <p:cNvPr id="65547" name="Oval 13">
              <a:extLst>
                <a:ext uri="{FF2B5EF4-FFF2-40B4-BE49-F238E27FC236}">
                  <a16:creationId xmlns:a16="http://schemas.microsoft.com/office/drawing/2014/main" id="{C2D7504C-8F1F-4A6E-8CB8-C671A4615F6F}"/>
                </a:ext>
              </a:extLst>
            </p:cNvPr>
            <p:cNvSpPr>
              <a:spLocks noChangeArrowheads="1"/>
            </p:cNvSpPr>
            <p:nvPr/>
          </p:nvSpPr>
          <p:spPr bwMode="auto">
            <a:xfrm>
              <a:off x="4573" y="2151"/>
              <a:ext cx="307" cy="274"/>
            </a:xfrm>
            <a:prstGeom prst="ellipse">
              <a:avLst/>
            </a:prstGeom>
            <a:gradFill rotWithShape="0">
              <a:gsLst>
                <a:gs pos="0">
                  <a:srgbClr val="B2B2B2"/>
                </a:gs>
                <a:gs pos="50000">
                  <a:srgbClr val="F1F1F1"/>
                </a:gs>
                <a:gs pos="100000">
                  <a:srgbClr val="B2B2B2"/>
                </a:gs>
              </a:gsLst>
              <a:lin ang="2700000" scaled="1"/>
            </a:gradFill>
            <a:ln w="38100">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GB" altLang="en-US" sz="1800">
                <a:solidFill>
                  <a:srgbClr val="000000"/>
                </a:solidFill>
              </a:endParaRPr>
            </a:p>
          </p:txBody>
        </p:sp>
        <p:sp>
          <p:nvSpPr>
            <p:cNvPr id="65548" name="Oval 14">
              <a:extLst>
                <a:ext uri="{FF2B5EF4-FFF2-40B4-BE49-F238E27FC236}">
                  <a16:creationId xmlns:a16="http://schemas.microsoft.com/office/drawing/2014/main" id="{387F6690-424D-4928-A119-6973174CB257}"/>
                </a:ext>
              </a:extLst>
            </p:cNvPr>
            <p:cNvSpPr>
              <a:spLocks noChangeArrowheads="1"/>
            </p:cNvSpPr>
            <p:nvPr/>
          </p:nvSpPr>
          <p:spPr bwMode="auto">
            <a:xfrm>
              <a:off x="5094" y="2237"/>
              <a:ext cx="248" cy="222"/>
            </a:xfrm>
            <a:prstGeom prst="ellipse">
              <a:avLst/>
            </a:prstGeom>
            <a:gradFill rotWithShape="0">
              <a:gsLst>
                <a:gs pos="0">
                  <a:srgbClr val="B2B2B2"/>
                </a:gs>
                <a:gs pos="50000">
                  <a:srgbClr val="F1F1F1"/>
                </a:gs>
                <a:gs pos="100000">
                  <a:srgbClr val="B2B2B2"/>
                </a:gs>
              </a:gsLst>
              <a:lin ang="2700000" scaled="1"/>
            </a:gradFill>
            <a:ln w="38100">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GB" altLang="en-US" sz="1800">
                <a:solidFill>
                  <a:srgbClr val="000000"/>
                </a:solidFill>
              </a:endParaRPr>
            </a:p>
          </p:txBody>
        </p:sp>
        <p:sp>
          <p:nvSpPr>
            <p:cNvPr id="65549" name="Oval 15">
              <a:extLst>
                <a:ext uri="{FF2B5EF4-FFF2-40B4-BE49-F238E27FC236}">
                  <a16:creationId xmlns:a16="http://schemas.microsoft.com/office/drawing/2014/main" id="{01746B50-A073-4B76-9DD9-A2A05F5A5A6B}"/>
                </a:ext>
              </a:extLst>
            </p:cNvPr>
            <p:cNvSpPr>
              <a:spLocks noChangeArrowheads="1"/>
            </p:cNvSpPr>
            <p:nvPr/>
          </p:nvSpPr>
          <p:spPr bwMode="auto">
            <a:xfrm>
              <a:off x="5010" y="2552"/>
              <a:ext cx="210" cy="185"/>
            </a:xfrm>
            <a:prstGeom prst="ellipse">
              <a:avLst/>
            </a:prstGeom>
            <a:gradFill rotWithShape="0">
              <a:gsLst>
                <a:gs pos="0">
                  <a:srgbClr val="B2B2B2"/>
                </a:gs>
                <a:gs pos="50000">
                  <a:srgbClr val="F1F1F1"/>
                </a:gs>
                <a:gs pos="100000">
                  <a:srgbClr val="B2B2B2"/>
                </a:gs>
              </a:gsLst>
              <a:lin ang="2700000" scaled="1"/>
            </a:gradFill>
            <a:ln w="38100">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GB" altLang="en-US" sz="1800">
                <a:solidFill>
                  <a:srgbClr val="000000"/>
                </a:solidFill>
              </a:endParaRPr>
            </a:p>
          </p:txBody>
        </p:sp>
        <p:sp>
          <p:nvSpPr>
            <p:cNvPr id="65550" name="Oval 16">
              <a:extLst>
                <a:ext uri="{FF2B5EF4-FFF2-40B4-BE49-F238E27FC236}">
                  <a16:creationId xmlns:a16="http://schemas.microsoft.com/office/drawing/2014/main" id="{3051142E-177E-43EF-81FA-01ECDE977F5C}"/>
                </a:ext>
              </a:extLst>
            </p:cNvPr>
            <p:cNvSpPr>
              <a:spLocks noChangeArrowheads="1"/>
            </p:cNvSpPr>
            <p:nvPr/>
          </p:nvSpPr>
          <p:spPr bwMode="auto">
            <a:xfrm>
              <a:off x="5189" y="2799"/>
              <a:ext cx="147" cy="131"/>
            </a:xfrm>
            <a:prstGeom prst="ellipse">
              <a:avLst/>
            </a:prstGeom>
            <a:gradFill rotWithShape="0">
              <a:gsLst>
                <a:gs pos="0">
                  <a:srgbClr val="B2B2B2"/>
                </a:gs>
                <a:gs pos="50000">
                  <a:srgbClr val="F1F1F1"/>
                </a:gs>
                <a:gs pos="100000">
                  <a:srgbClr val="B2B2B2"/>
                </a:gs>
              </a:gsLst>
              <a:lin ang="2700000" scaled="1"/>
            </a:gradFill>
            <a:ln w="38100">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GB" altLang="en-US" sz="1800">
                <a:solidFill>
                  <a:srgbClr val="000000"/>
                </a:solidFill>
              </a:endParaRPr>
            </a:p>
          </p:txBody>
        </p:sp>
        <p:sp>
          <p:nvSpPr>
            <p:cNvPr id="65551" name="Oval 17">
              <a:extLst>
                <a:ext uri="{FF2B5EF4-FFF2-40B4-BE49-F238E27FC236}">
                  <a16:creationId xmlns:a16="http://schemas.microsoft.com/office/drawing/2014/main" id="{D5ACB171-1A9C-41E0-8E26-2155D902C24E}"/>
                </a:ext>
              </a:extLst>
            </p:cNvPr>
            <p:cNvSpPr>
              <a:spLocks noChangeArrowheads="1"/>
            </p:cNvSpPr>
            <p:nvPr/>
          </p:nvSpPr>
          <p:spPr bwMode="auto">
            <a:xfrm>
              <a:off x="3476" y="2906"/>
              <a:ext cx="147" cy="130"/>
            </a:xfrm>
            <a:prstGeom prst="ellipse">
              <a:avLst/>
            </a:prstGeom>
            <a:gradFill rotWithShape="0">
              <a:gsLst>
                <a:gs pos="0">
                  <a:srgbClr val="B2B2B2"/>
                </a:gs>
                <a:gs pos="50000">
                  <a:srgbClr val="F1F1F1"/>
                </a:gs>
                <a:gs pos="100000">
                  <a:srgbClr val="B2B2B2"/>
                </a:gs>
              </a:gsLst>
              <a:lin ang="2700000" scaled="1"/>
            </a:gradFill>
            <a:ln w="38100">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GB" altLang="en-US" sz="1800">
                <a:solidFill>
                  <a:srgbClr val="000000"/>
                </a:solidFill>
              </a:endParaRPr>
            </a:p>
          </p:txBody>
        </p:sp>
      </p:grpSp>
    </p:spTree>
    <p:extLst>
      <p:ext uri="{BB962C8B-B14F-4D97-AF65-F5344CB8AC3E}">
        <p14:creationId xmlns:p14="http://schemas.microsoft.com/office/powerpoint/2010/main" val="389972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5CDC0C-04AC-E34B-9CCB-1911CCAE2BD4}"/>
              </a:ext>
            </a:extLst>
          </p:cNvPr>
          <p:cNvSpPr>
            <a:spLocks noGrp="1"/>
          </p:cNvSpPr>
          <p:nvPr>
            <p:ph type="dt" sz="half" idx="10"/>
          </p:nvPr>
        </p:nvSpPr>
        <p:spPr/>
        <p:txBody>
          <a:bodyPr/>
          <a:lstStyle/>
          <a:p>
            <a:fld id="{B24F131E-429A-4FBD-A740-D89CA188F899}" type="datetime4">
              <a:rPr lang="en-GB" smtClean="0"/>
              <a:t>25 January 2020</a:t>
            </a:fld>
            <a:endParaRPr lang="en-GB"/>
          </a:p>
        </p:txBody>
      </p:sp>
      <p:sp>
        <p:nvSpPr>
          <p:cNvPr id="3" name="Footer Placeholder 2">
            <a:extLst>
              <a:ext uri="{FF2B5EF4-FFF2-40B4-BE49-F238E27FC236}">
                <a16:creationId xmlns:a16="http://schemas.microsoft.com/office/drawing/2014/main" id="{F144CE95-E1CA-6046-A23E-AA0BFCF553A1}"/>
              </a:ext>
            </a:extLst>
          </p:cNvPr>
          <p:cNvSpPr>
            <a:spLocks noGrp="1"/>
          </p:cNvSpPr>
          <p:nvPr>
            <p:ph type="ftr" sz="quarter" idx="11"/>
          </p:nvPr>
        </p:nvSpPr>
        <p:spPr/>
        <p:txBody>
          <a:bodyPr/>
          <a:lstStyle/>
          <a:p>
            <a:r>
              <a:rPr lang="en-GB"/>
              <a:t>Presentation Title</a:t>
            </a:r>
          </a:p>
        </p:txBody>
      </p:sp>
      <p:sp>
        <p:nvSpPr>
          <p:cNvPr id="4" name="Slide Number Placeholder 3">
            <a:extLst>
              <a:ext uri="{FF2B5EF4-FFF2-40B4-BE49-F238E27FC236}">
                <a16:creationId xmlns:a16="http://schemas.microsoft.com/office/drawing/2014/main" id="{DFFA7109-7BDB-4244-930C-1CF76D7B2D6C}"/>
              </a:ext>
            </a:extLst>
          </p:cNvPr>
          <p:cNvSpPr>
            <a:spLocks noGrp="1"/>
          </p:cNvSpPr>
          <p:nvPr>
            <p:ph type="sldNum" sz="quarter" idx="12"/>
          </p:nvPr>
        </p:nvSpPr>
        <p:spPr/>
        <p:txBody>
          <a:bodyPr/>
          <a:lstStyle/>
          <a:p>
            <a:fld id="{786194A1-5B28-41B4-A256-7AB656992733}" type="slidenum">
              <a:rPr lang="en-GB" smtClean="0"/>
              <a:t>31</a:t>
            </a:fld>
            <a:endParaRPr lang="en-GB"/>
          </a:p>
        </p:txBody>
      </p:sp>
      <p:pic>
        <p:nvPicPr>
          <p:cNvPr id="5" name="Picture 5" descr="tho69431_cut03b">
            <a:extLst>
              <a:ext uri="{FF2B5EF4-FFF2-40B4-BE49-F238E27FC236}">
                <a16:creationId xmlns:a16="http://schemas.microsoft.com/office/drawing/2014/main" id="{33355305-F517-9A41-AF57-7ED1FEA44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07" y="1639976"/>
            <a:ext cx="2361177" cy="1590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ch03f02">
            <a:extLst>
              <a:ext uri="{FF2B5EF4-FFF2-40B4-BE49-F238E27FC236}">
                <a16:creationId xmlns:a16="http://schemas.microsoft.com/office/drawing/2014/main" id="{FFE05674-BCBA-C44D-B1C0-D90A1E2739A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75361" y="3374553"/>
            <a:ext cx="2611267" cy="1788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
            <a:extLst>
              <a:ext uri="{FF2B5EF4-FFF2-40B4-BE49-F238E27FC236}">
                <a16:creationId xmlns:a16="http://schemas.microsoft.com/office/drawing/2014/main" id="{A8B4D975-7508-9042-9114-FCBC6DBBCD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450248" y="3387548"/>
            <a:ext cx="2468854" cy="22343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
            <a:extLst>
              <a:ext uri="{FF2B5EF4-FFF2-40B4-BE49-F238E27FC236}">
                <a16:creationId xmlns:a16="http://schemas.microsoft.com/office/drawing/2014/main" id="{53184D03-76E8-C144-A021-9BBDBAFC50E1}"/>
              </a:ext>
            </a:extLst>
          </p:cNvPr>
          <p:cNvPicPr>
            <a:picLocks noChangeAspect="1"/>
          </p:cNvPicPr>
          <p:nvPr/>
        </p:nvPicPr>
        <p:blipFill rotWithShape="1">
          <a:blip r:embed="rId6">
            <a:extLst>
              <a:ext uri="{28A0092B-C50C-407E-A947-70E740481C1C}">
                <a14:useLocalDpi xmlns:a14="http://schemas.microsoft.com/office/drawing/2010/main" val="0"/>
              </a:ext>
            </a:extLst>
          </a:blip>
          <a:srcRect t="11207" b="3232"/>
          <a:stretch/>
        </p:blipFill>
        <p:spPr bwMode="auto">
          <a:xfrm>
            <a:off x="5578736" y="3542410"/>
            <a:ext cx="2570595" cy="15615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
            <a:extLst>
              <a:ext uri="{FF2B5EF4-FFF2-40B4-BE49-F238E27FC236}">
                <a16:creationId xmlns:a16="http://schemas.microsoft.com/office/drawing/2014/main" id="{F07FC834-6C83-6B4E-9B32-9DCCCCB77D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5557749" y="1522847"/>
            <a:ext cx="2459175" cy="15615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
            <a:extLst>
              <a:ext uri="{FF2B5EF4-FFF2-40B4-BE49-F238E27FC236}">
                <a16:creationId xmlns:a16="http://schemas.microsoft.com/office/drawing/2014/main" id="{5E81BDE4-5F21-3046-8E79-625C966383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3335179" y="1522847"/>
            <a:ext cx="1793201" cy="1788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a:extLst>
              <a:ext uri="{FF2B5EF4-FFF2-40B4-BE49-F238E27FC236}">
                <a16:creationId xmlns:a16="http://schemas.microsoft.com/office/drawing/2014/main" id="{7FE16E7D-6ABE-5644-9975-93AFC74849B4}"/>
              </a:ext>
            </a:extLst>
          </p:cNvPr>
          <p:cNvSpPr txBox="1">
            <a:spLocks/>
          </p:cNvSpPr>
          <p:nvPr/>
        </p:nvSpPr>
        <p:spPr>
          <a:xfrm>
            <a:off x="394554" y="466578"/>
            <a:ext cx="8354891" cy="930447"/>
          </a:xfrm>
          <a:prstGeom prst="rect">
            <a:avLst/>
          </a:prstGeom>
        </p:spPr>
        <p:txBody>
          <a:bodyPr vert="horz" lIns="91440" tIns="45720" rIns="91440" bIns="45720" rtlCol="0" anchor="b">
            <a:normAutofit fontScale="82500" lnSpcReduction="10000"/>
          </a:bodyPr>
          <a:lstStyle>
            <a:lvl1pPr algn="l" defTabSz="914400" rtl="0" eaLnBrk="1" latinLnBrk="0" hangingPunct="1">
              <a:spcBef>
                <a:spcPct val="0"/>
              </a:spcBef>
              <a:buNone/>
              <a:defRPr sz="2800" b="1" kern="1200">
                <a:solidFill>
                  <a:schemeClr val="accent1"/>
                </a:solidFill>
                <a:latin typeface="+mj-lt"/>
                <a:ea typeface="+mj-ea"/>
                <a:cs typeface="+mj-cs"/>
              </a:defRPr>
            </a:lvl1pPr>
          </a:lstStyle>
          <a:p>
            <a:pPr>
              <a:lnSpc>
                <a:spcPct val="90000"/>
              </a:lnSpc>
            </a:pPr>
            <a:r>
              <a:rPr lang="en-US" altLang="en-US" sz="4700" dirty="0">
                <a:solidFill>
                  <a:schemeClr val="accent1">
                    <a:lumMod val="75000"/>
                    <a:lumOff val="25000"/>
                  </a:schemeClr>
                </a:solidFill>
              </a:rPr>
              <a:t>Strategic Group: Fashion Industry</a:t>
            </a:r>
          </a:p>
        </p:txBody>
      </p:sp>
      <p:sp>
        <p:nvSpPr>
          <p:cNvPr id="31" name="Rectangle 30">
            <a:extLst>
              <a:ext uri="{FF2B5EF4-FFF2-40B4-BE49-F238E27FC236}">
                <a16:creationId xmlns:a16="http://schemas.microsoft.com/office/drawing/2014/main" id="{5B9875C1-FEEB-374E-8EE7-539808B0741C}"/>
              </a:ext>
            </a:extLst>
          </p:cNvPr>
          <p:cNvSpPr/>
          <p:nvPr/>
        </p:nvSpPr>
        <p:spPr>
          <a:xfrm>
            <a:off x="1572356" y="5859381"/>
            <a:ext cx="7272808" cy="276999"/>
          </a:xfrm>
          <a:prstGeom prst="rect">
            <a:avLst/>
          </a:prstGeom>
        </p:spPr>
        <p:txBody>
          <a:bodyPr wrap="square">
            <a:spAutoFit/>
          </a:bodyPr>
          <a:lstStyle/>
          <a:p>
            <a:r>
              <a:rPr lang="en-US" sz="1200" dirty="0" err="1">
                <a:latin typeface="Arial" charset="0"/>
              </a:rPr>
              <a:t>D'Aveni</a:t>
            </a:r>
            <a:r>
              <a:rPr lang="en-US" sz="1200" dirty="0">
                <a:latin typeface="Arial" charset="0"/>
              </a:rPr>
              <a:t>, R. A. (2007). Mapping your competitive position. </a:t>
            </a:r>
            <a:r>
              <a:rPr lang="en-US" sz="1200" i="1" dirty="0">
                <a:latin typeface="Arial" charset="0"/>
              </a:rPr>
              <a:t>Harvard business review</a:t>
            </a:r>
            <a:r>
              <a:rPr lang="en-US" sz="1200" dirty="0">
                <a:latin typeface="Arial" charset="0"/>
              </a:rPr>
              <a:t>, </a:t>
            </a:r>
            <a:r>
              <a:rPr lang="en-US" sz="1200" i="1" dirty="0">
                <a:latin typeface="Arial" charset="0"/>
              </a:rPr>
              <a:t>85</a:t>
            </a:r>
            <a:r>
              <a:rPr lang="en-US" sz="1200" dirty="0">
                <a:latin typeface="Arial" charset="0"/>
              </a:rPr>
              <a:t>(11), 110-20.</a:t>
            </a:r>
            <a:endParaRPr lang="en-US" sz="1200" dirty="0"/>
          </a:p>
        </p:txBody>
      </p:sp>
      <p:sp>
        <p:nvSpPr>
          <p:cNvPr id="32" name="Rectangle 31">
            <a:extLst>
              <a:ext uri="{FF2B5EF4-FFF2-40B4-BE49-F238E27FC236}">
                <a16:creationId xmlns:a16="http://schemas.microsoft.com/office/drawing/2014/main" id="{EC22B7C6-4680-1442-925D-2046DEC7CC4E}"/>
              </a:ext>
            </a:extLst>
          </p:cNvPr>
          <p:cNvSpPr/>
          <p:nvPr/>
        </p:nvSpPr>
        <p:spPr>
          <a:xfrm>
            <a:off x="1582660" y="6208584"/>
            <a:ext cx="5922404" cy="276999"/>
          </a:xfrm>
          <a:prstGeom prst="rect">
            <a:avLst/>
          </a:prstGeom>
        </p:spPr>
        <p:txBody>
          <a:bodyPr wrap="square">
            <a:spAutoFit/>
          </a:bodyPr>
          <a:lstStyle/>
          <a:p>
            <a:r>
              <a:rPr lang="en-US" sz="1200" dirty="0"/>
              <a:t>https://</a:t>
            </a:r>
            <a:r>
              <a:rPr lang="en-US" sz="1200" dirty="0" err="1"/>
              <a:t>hbr.org</a:t>
            </a:r>
            <a:r>
              <a:rPr lang="en-US" sz="1200" dirty="0"/>
              <a:t>/2007/11/mapping-your-competitive-position</a:t>
            </a:r>
          </a:p>
        </p:txBody>
      </p:sp>
      <p:pic>
        <p:nvPicPr>
          <p:cNvPr id="34" name="Picture 33" descr="A drawing of a cartoon character&#10;&#10;Description automatically generated">
            <a:extLst>
              <a:ext uri="{FF2B5EF4-FFF2-40B4-BE49-F238E27FC236}">
                <a16:creationId xmlns:a16="http://schemas.microsoft.com/office/drawing/2014/main" id="{DD387555-1404-894F-BEDB-FB32E7676B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44" y="5859381"/>
            <a:ext cx="694261" cy="694261"/>
          </a:xfrm>
          <a:prstGeom prst="rect">
            <a:avLst/>
          </a:prstGeom>
        </p:spPr>
      </p:pic>
    </p:spTree>
    <p:extLst>
      <p:ext uri="{BB962C8B-B14F-4D97-AF65-F5344CB8AC3E}">
        <p14:creationId xmlns:p14="http://schemas.microsoft.com/office/powerpoint/2010/main" val="131578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1" name="Picture 5" descr="tho69431_cut03b">
            <a:extLst>
              <a:ext uri="{FF2B5EF4-FFF2-40B4-BE49-F238E27FC236}">
                <a16:creationId xmlns:a16="http://schemas.microsoft.com/office/drawing/2014/main" id="{7E7F3FB0-D90E-4493-A34A-06040D503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96752"/>
            <a:ext cx="7811939" cy="526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5EB395E2-0D0A-BD45-87EA-22B40F435D12}"/>
              </a:ext>
            </a:extLst>
          </p:cNvPr>
          <p:cNvSpPr txBox="1"/>
          <p:nvPr/>
        </p:nvSpPr>
        <p:spPr>
          <a:xfrm>
            <a:off x="539552" y="254000"/>
            <a:ext cx="7200800" cy="677108"/>
          </a:xfrm>
          <a:prstGeom prst="rect">
            <a:avLst/>
          </a:prstGeom>
          <a:noFill/>
        </p:spPr>
        <p:txBody>
          <a:bodyPr wrap="square" rtlCol="0">
            <a:spAutoFit/>
          </a:bodyPr>
          <a:lstStyle/>
          <a:p>
            <a:r>
              <a:rPr lang="en-US" sz="2000" b="1" dirty="0"/>
              <a:t>Strategic group analysis: Price vs Geographic Coverage</a:t>
            </a:r>
          </a:p>
          <a:p>
            <a:endParaRPr lang="en-US" dirty="0"/>
          </a:p>
        </p:txBody>
      </p:sp>
    </p:spTree>
    <p:extLst>
      <p:ext uri="{BB962C8B-B14F-4D97-AF65-F5344CB8AC3E}">
        <p14:creationId xmlns:p14="http://schemas.microsoft.com/office/powerpoint/2010/main" val="210612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5" name="Picture 5" descr="ch03f02">
            <a:extLst>
              <a:ext uri="{FF2B5EF4-FFF2-40B4-BE49-F238E27FC236}">
                <a16:creationId xmlns:a16="http://schemas.microsoft.com/office/drawing/2014/main" id="{242E7025-4666-49A4-BB09-4156BC2C687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9592" y="1397025"/>
            <a:ext cx="7460617" cy="511052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1356E239-263F-F14D-8B79-C5C610FAD413}"/>
              </a:ext>
            </a:extLst>
          </p:cNvPr>
          <p:cNvSpPr txBox="1"/>
          <p:nvPr/>
        </p:nvSpPr>
        <p:spPr>
          <a:xfrm>
            <a:off x="971600" y="501120"/>
            <a:ext cx="7200800" cy="677108"/>
          </a:xfrm>
          <a:prstGeom prst="rect">
            <a:avLst/>
          </a:prstGeom>
          <a:noFill/>
        </p:spPr>
        <p:txBody>
          <a:bodyPr wrap="square" rtlCol="0">
            <a:spAutoFit/>
          </a:bodyPr>
          <a:lstStyle/>
          <a:p>
            <a:r>
              <a:rPr lang="en-US" sz="2000" b="1" dirty="0"/>
              <a:t>Strategic group analysis: Trendiness vs Price</a:t>
            </a:r>
          </a:p>
          <a:p>
            <a:endParaRPr lang="en-US" dirty="0"/>
          </a:p>
        </p:txBody>
      </p:sp>
    </p:spTree>
    <p:extLst>
      <p:ext uri="{BB962C8B-B14F-4D97-AF65-F5344CB8AC3E}">
        <p14:creationId xmlns:p14="http://schemas.microsoft.com/office/powerpoint/2010/main" val="266796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1735B11-7639-8147-A557-1DB38CE19DAA}"/>
              </a:ext>
            </a:extLst>
          </p:cNvPr>
          <p:cNvGrpSpPr/>
          <p:nvPr/>
        </p:nvGrpSpPr>
        <p:grpSpPr>
          <a:xfrm>
            <a:off x="0" y="1447800"/>
            <a:ext cx="7543800" cy="5186363"/>
            <a:chOff x="0" y="1447800"/>
            <a:chExt cx="7543800" cy="5186363"/>
          </a:xfrm>
        </p:grpSpPr>
        <p:sp>
          <p:nvSpPr>
            <p:cNvPr id="70658" name="Line 2">
              <a:extLst>
                <a:ext uri="{FF2B5EF4-FFF2-40B4-BE49-F238E27FC236}">
                  <a16:creationId xmlns:a16="http://schemas.microsoft.com/office/drawing/2014/main" id="{969CFF01-CC6A-4BAD-B78C-5334A9BADF0B}"/>
                </a:ext>
              </a:extLst>
            </p:cNvPr>
            <p:cNvSpPr>
              <a:spLocks noChangeShapeType="1"/>
            </p:cNvSpPr>
            <p:nvPr/>
          </p:nvSpPr>
          <p:spPr bwMode="auto">
            <a:xfrm>
              <a:off x="990600" y="1447800"/>
              <a:ext cx="0" cy="4495800"/>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70659" name="Line 3">
              <a:extLst>
                <a:ext uri="{FF2B5EF4-FFF2-40B4-BE49-F238E27FC236}">
                  <a16:creationId xmlns:a16="http://schemas.microsoft.com/office/drawing/2014/main" id="{CACD77F6-B307-4335-9C05-2F6EA5C28CD9}"/>
                </a:ext>
              </a:extLst>
            </p:cNvPr>
            <p:cNvSpPr>
              <a:spLocks noChangeShapeType="1"/>
            </p:cNvSpPr>
            <p:nvPr/>
          </p:nvSpPr>
          <p:spPr bwMode="auto">
            <a:xfrm>
              <a:off x="990600" y="5943600"/>
              <a:ext cx="64008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GB"/>
            </a:p>
          </p:txBody>
        </p:sp>
        <p:sp>
          <p:nvSpPr>
            <p:cNvPr id="70660" name="Oval 4">
              <a:extLst>
                <a:ext uri="{FF2B5EF4-FFF2-40B4-BE49-F238E27FC236}">
                  <a16:creationId xmlns:a16="http://schemas.microsoft.com/office/drawing/2014/main" id="{35FA0C35-2B97-4BE6-B2E3-460C49B62095}"/>
                </a:ext>
              </a:extLst>
            </p:cNvPr>
            <p:cNvSpPr>
              <a:spLocks noChangeArrowheads="1"/>
            </p:cNvSpPr>
            <p:nvPr/>
          </p:nvSpPr>
          <p:spPr bwMode="auto">
            <a:xfrm>
              <a:off x="2987675" y="4652963"/>
              <a:ext cx="1511300" cy="129698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n-US" sz="2400" b="1">
                  <a:latin typeface="Times New Roman" panose="02020603050405020304" pitchFamily="18" charset="0"/>
                  <a:cs typeface="Arial" panose="020B0604020202020204" pitchFamily="34" charset="0"/>
                </a:rPr>
                <a:t>Matalan</a:t>
              </a:r>
            </a:p>
            <a:p>
              <a:pPr algn="ctr">
                <a:spcBef>
                  <a:spcPct val="0"/>
                </a:spcBef>
                <a:buFontTx/>
                <a:buNone/>
              </a:pPr>
              <a:r>
                <a:rPr lang="en-US" altLang="en-US" sz="2400" b="1">
                  <a:latin typeface="Times New Roman" panose="02020603050405020304" pitchFamily="18" charset="0"/>
                  <a:cs typeface="Arial" panose="020B0604020202020204" pitchFamily="34" charset="0"/>
                </a:rPr>
                <a:t>Primark</a:t>
              </a:r>
            </a:p>
            <a:p>
              <a:pPr algn="ctr">
                <a:spcBef>
                  <a:spcPct val="0"/>
                </a:spcBef>
                <a:buFontTx/>
                <a:buNone/>
              </a:pPr>
              <a:r>
                <a:rPr lang="en-US" altLang="en-US" sz="2400" b="1">
                  <a:latin typeface="Times New Roman" panose="02020603050405020304" pitchFamily="18" charset="0"/>
                  <a:cs typeface="Arial" panose="020B0604020202020204" pitchFamily="34" charset="0"/>
                </a:rPr>
                <a:t>C&amp;A</a:t>
              </a:r>
            </a:p>
          </p:txBody>
        </p:sp>
        <p:sp>
          <p:nvSpPr>
            <p:cNvPr id="70661" name="Rectangle 5">
              <a:extLst>
                <a:ext uri="{FF2B5EF4-FFF2-40B4-BE49-F238E27FC236}">
                  <a16:creationId xmlns:a16="http://schemas.microsoft.com/office/drawing/2014/main" id="{4AA63C52-7196-45C0-A46A-4B8A85541748}"/>
                </a:ext>
              </a:extLst>
            </p:cNvPr>
            <p:cNvSpPr>
              <a:spLocks noChangeArrowheads="1"/>
            </p:cNvSpPr>
            <p:nvPr/>
          </p:nvSpPr>
          <p:spPr bwMode="auto">
            <a:xfrm>
              <a:off x="1476375" y="1916113"/>
              <a:ext cx="1295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har char="•"/>
                <a:defRPr sz="2800">
                  <a:solidFill>
                    <a:schemeClr val="tx1"/>
                  </a:solidFill>
                  <a:latin typeface="Arial" panose="020B0604020202020204" pitchFamily="34" charset="0"/>
                </a:defRPr>
              </a:lvl1pPr>
              <a:lvl2pPr marL="742950" indent="-285750" defTabSz="762000">
                <a:spcBef>
                  <a:spcPct val="20000"/>
                </a:spcBef>
                <a:buChar char="–"/>
                <a:defRPr sz="2400">
                  <a:solidFill>
                    <a:schemeClr val="tx1"/>
                  </a:solidFill>
                  <a:latin typeface="Arial" panose="020B0604020202020204" pitchFamily="34" charset="0"/>
                </a:defRPr>
              </a:lvl2pPr>
              <a:lvl3pPr marL="1143000" indent="-228600" defTabSz="762000">
                <a:spcBef>
                  <a:spcPct val="20000"/>
                </a:spcBef>
                <a:buChar char="•"/>
                <a:defRPr sz="2000">
                  <a:solidFill>
                    <a:schemeClr val="tx1"/>
                  </a:solidFill>
                  <a:latin typeface="Arial" panose="020B0604020202020204" pitchFamily="34" charset="0"/>
                </a:defRPr>
              </a:lvl3pPr>
              <a:lvl4pPr marL="1600200" indent="-228600" defTabSz="762000">
                <a:spcBef>
                  <a:spcPct val="20000"/>
                </a:spcBef>
                <a:buChar char="–"/>
                <a:defRPr sz="2000">
                  <a:solidFill>
                    <a:schemeClr val="tx1"/>
                  </a:solidFill>
                  <a:latin typeface="Arial" panose="020B0604020202020204" pitchFamily="34" charset="0"/>
                </a:defRPr>
              </a:lvl4pPr>
              <a:lvl5pPr marL="2057400" indent="-228600" defTabSz="762000">
                <a:spcBef>
                  <a:spcPct val="20000"/>
                </a:spcBef>
                <a:buChar char="»"/>
                <a:defRPr sz="16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GB" altLang="en-US" sz="1600" b="1">
                  <a:latin typeface="Times New Roman" panose="02020603050405020304" pitchFamily="18" charset="0"/>
                  <a:cs typeface="Arial" panose="020B0604020202020204" pitchFamily="34" charset="0"/>
                </a:rPr>
                <a:t>Prada</a:t>
              </a:r>
            </a:p>
            <a:p>
              <a:pPr>
                <a:spcBef>
                  <a:spcPct val="50000"/>
                </a:spcBef>
                <a:buFontTx/>
                <a:buNone/>
              </a:pPr>
              <a:r>
                <a:rPr lang="en-GB" altLang="en-US" sz="1600" b="1">
                  <a:latin typeface="Times New Roman" panose="02020603050405020304" pitchFamily="18" charset="0"/>
                  <a:cs typeface="Arial" panose="020B0604020202020204" pitchFamily="34" charset="0"/>
                </a:rPr>
                <a:t>Gucci</a:t>
              </a:r>
            </a:p>
            <a:p>
              <a:pPr>
                <a:spcBef>
                  <a:spcPct val="50000"/>
                </a:spcBef>
                <a:buFontTx/>
                <a:buNone/>
              </a:pPr>
              <a:r>
                <a:rPr lang="en-US" altLang="en-US" sz="1600" b="1">
                  <a:latin typeface="Times New Roman" panose="02020603050405020304" pitchFamily="18" charset="0"/>
                  <a:cs typeface="Arial" panose="020B0604020202020204" pitchFamily="34" charset="0"/>
                </a:rPr>
                <a:t>Versace</a:t>
              </a:r>
              <a:endParaRPr lang="en-GB" altLang="en-US" sz="1600" b="1">
                <a:latin typeface="Times New Roman" panose="02020603050405020304" pitchFamily="18" charset="0"/>
                <a:cs typeface="Arial" panose="020B0604020202020204" pitchFamily="34" charset="0"/>
              </a:endParaRPr>
            </a:p>
          </p:txBody>
        </p:sp>
        <p:sp>
          <p:nvSpPr>
            <p:cNvPr id="70662" name="Oval 6">
              <a:extLst>
                <a:ext uri="{FF2B5EF4-FFF2-40B4-BE49-F238E27FC236}">
                  <a16:creationId xmlns:a16="http://schemas.microsoft.com/office/drawing/2014/main" id="{665327A5-D71D-4FF3-8D61-0D42250F1F15}"/>
                </a:ext>
              </a:extLst>
            </p:cNvPr>
            <p:cNvSpPr>
              <a:spLocks noChangeArrowheads="1"/>
            </p:cNvSpPr>
            <p:nvPr/>
          </p:nvSpPr>
          <p:spPr bwMode="auto">
            <a:xfrm>
              <a:off x="2124075" y="3500438"/>
              <a:ext cx="1150938" cy="108108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2400">
                <a:latin typeface="Times New Roman" panose="02020603050405020304" pitchFamily="18" charset="0"/>
              </a:endParaRPr>
            </a:p>
          </p:txBody>
        </p:sp>
        <p:sp>
          <p:nvSpPr>
            <p:cNvPr id="70663" name="Oval 7">
              <a:extLst>
                <a:ext uri="{FF2B5EF4-FFF2-40B4-BE49-F238E27FC236}">
                  <a16:creationId xmlns:a16="http://schemas.microsoft.com/office/drawing/2014/main" id="{223712E0-461F-4B07-88C7-1605B6BC50D5}"/>
                </a:ext>
              </a:extLst>
            </p:cNvPr>
            <p:cNvSpPr>
              <a:spLocks noChangeArrowheads="1"/>
            </p:cNvSpPr>
            <p:nvPr/>
          </p:nvSpPr>
          <p:spPr bwMode="auto">
            <a:xfrm>
              <a:off x="1187450" y="1844675"/>
              <a:ext cx="1476375" cy="137636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2400">
                <a:latin typeface="Times New Roman" panose="02020603050405020304" pitchFamily="18" charset="0"/>
              </a:endParaRPr>
            </a:p>
          </p:txBody>
        </p:sp>
        <p:sp>
          <p:nvSpPr>
            <p:cNvPr id="70664" name="Rectangle 8">
              <a:extLst>
                <a:ext uri="{FF2B5EF4-FFF2-40B4-BE49-F238E27FC236}">
                  <a16:creationId xmlns:a16="http://schemas.microsoft.com/office/drawing/2014/main" id="{BC3D2A66-935A-4145-8947-6825CF1CD64D}"/>
                </a:ext>
              </a:extLst>
            </p:cNvPr>
            <p:cNvSpPr>
              <a:spLocks noChangeArrowheads="1"/>
            </p:cNvSpPr>
            <p:nvPr/>
          </p:nvSpPr>
          <p:spPr bwMode="auto">
            <a:xfrm>
              <a:off x="2051050" y="6237288"/>
              <a:ext cx="441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har char="•"/>
                <a:defRPr sz="2800">
                  <a:solidFill>
                    <a:schemeClr val="tx1"/>
                  </a:solidFill>
                  <a:latin typeface="Arial" panose="020B0604020202020204" pitchFamily="34" charset="0"/>
                </a:defRPr>
              </a:lvl1pPr>
              <a:lvl2pPr marL="742950" indent="-285750" defTabSz="762000">
                <a:spcBef>
                  <a:spcPct val="20000"/>
                </a:spcBef>
                <a:buChar char="–"/>
                <a:defRPr sz="2400">
                  <a:solidFill>
                    <a:schemeClr val="tx1"/>
                  </a:solidFill>
                  <a:latin typeface="Arial" panose="020B0604020202020204" pitchFamily="34" charset="0"/>
                </a:defRPr>
              </a:lvl2pPr>
              <a:lvl3pPr marL="1143000" indent="-228600" defTabSz="762000">
                <a:spcBef>
                  <a:spcPct val="20000"/>
                </a:spcBef>
                <a:buChar char="•"/>
                <a:defRPr sz="2000">
                  <a:solidFill>
                    <a:schemeClr val="tx1"/>
                  </a:solidFill>
                  <a:latin typeface="Arial" panose="020B0604020202020204" pitchFamily="34" charset="0"/>
                </a:defRPr>
              </a:lvl3pPr>
              <a:lvl4pPr marL="1600200" indent="-228600" defTabSz="762000">
                <a:spcBef>
                  <a:spcPct val="20000"/>
                </a:spcBef>
                <a:buChar char="–"/>
                <a:defRPr sz="2000">
                  <a:solidFill>
                    <a:schemeClr val="tx1"/>
                  </a:solidFill>
                  <a:latin typeface="Arial" panose="020B0604020202020204" pitchFamily="34" charset="0"/>
                </a:defRPr>
              </a:lvl4pPr>
              <a:lvl5pPr marL="2057400" indent="-228600" defTabSz="762000">
                <a:spcBef>
                  <a:spcPct val="20000"/>
                </a:spcBef>
                <a:buChar char="»"/>
                <a:defRPr sz="16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GB" altLang="en-US" sz="2000">
                  <a:latin typeface="Times New Roman" panose="02020603050405020304" pitchFamily="18" charset="0"/>
                  <a:cs typeface="Arial" panose="020B0604020202020204" pitchFamily="34" charset="0"/>
                </a:rPr>
                <a:t>Number of Market Segments Served</a:t>
              </a:r>
            </a:p>
          </p:txBody>
        </p:sp>
        <p:sp>
          <p:nvSpPr>
            <p:cNvPr id="70665" name="Rectangle 9">
              <a:extLst>
                <a:ext uri="{FF2B5EF4-FFF2-40B4-BE49-F238E27FC236}">
                  <a16:creationId xmlns:a16="http://schemas.microsoft.com/office/drawing/2014/main" id="{7872B2E3-DA50-46B3-BBE0-45EFD626D73E}"/>
                </a:ext>
              </a:extLst>
            </p:cNvPr>
            <p:cNvSpPr>
              <a:spLocks noChangeArrowheads="1"/>
            </p:cNvSpPr>
            <p:nvPr/>
          </p:nvSpPr>
          <p:spPr bwMode="auto">
            <a:xfrm>
              <a:off x="1143000" y="6019800"/>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har char="•"/>
                <a:defRPr sz="2800">
                  <a:solidFill>
                    <a:schemeClr val="tx1"/>
                  </a:solidFill>
                  <a:latin typeface="Arial" panose="020B0604020202020204" pitchFamily="34" charset="0"/>
                </a:defRPr>
              </a:lvl1pPr>
              <a:lvl2pPr marL="742950" indent="-285750" defTabSz="762000">
                <a:spcBef>
                  <a:spcPct val="20000"/>
                </a:spcBef>
                <a:buChar char="–"/>
                <a:defRPr sz="2400">
                  <a:solidFill>
                    <a:schemeClr val="tx1"/>
                  </a:solidFill>
                  <a:latin typeface="Arial" panose="020B0604020202020204" pitchFamily="34" charset="0"/>
                </a:defRPr>
              </a:lvl2pPr>
              <a:lvl3pPr marL="1143000" indent="-228600" defTabSz="762000">
                <a:spcBef>
                  <a:spcPct val="20000"/>
                </a:spcBef>
                <a:buChar char="•"/>
                <a:defRPr sz="2000">
                  <a:solidFill>
                    <a:schemeClr val="tx1"/>
                  </a:solidFill>
                  <a:latin typeface="Arial" panose="020B0604020202020204" pitchFamily="34" charset="0"/>
                </a:defRPr>
              </a:lvl3pPr>
              <a:lvl4pPr marL="1600200" indent="-228600" defTabSz="762000">
                <a:spcBef>
                  <a:spcPct val="20000"/>
                </a:spcBef>
                <a:buChar char="–"/>
                <a:defRPr sz="2000">
                  <a:solidFill>
                    <a:schemeClr val="tx1"/>
                  </a:solidFill>
                  <a:latin typeface="Arial" panose="020B0604020202020204" pitchFamily="34" charset="0"/>
                </a:defRPr>
              </a:lvl4pPr>
              <a:lvl5pPr marL="2057400" indent="-228600" defTabSz="762000">
                <a:spcBef>
                  <a:spcPct val="20000"/>
                </a:spcBef>
                <a:buChar char="»"/>
                <a:defRPr sz="16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GB" altLang="en-US" sz="1600">
                  <a:latin typeface="Times New Roman" panose="02020603050405020304" pitchFamily="18" charset="0"/>
                  <a:cs typeface="Arial" panose="020B0604020202020204" pitchFamily="34" charset="0"/>
                </a:rPr>
                <a:t>Few</a:t>
              </a:r>
            </a:p>
          </p:txBody>
        </p:sp>
        <p:sp>
          <p:nvSpPr>
            <p:cNvPr id="70666" name="Rectangle 10">
              <a:extLst>
                <a:ext uri="{FF2B5EF4-FFF2-40B4-BE49-F238E27FC236}">
                  <a16:creationId xmlns:a16="http://schemas.microsoft.com/office/drawing/2014/main" id="{8BA8F50A-3D30-4B68-8A91-09F765042FD5}"/>
                </a:ext>
              </a:extLst>
            </p:cNvPr>
            <p:cNvSpPr>
              <a:spLocks noChangeArrowheads="1"/>
            </p:cNvSpPr>
            <p:nvPr/>
          </p:nvSpPr>
          <p:spPr bwMode="auto">
            <a:xfrm>
              <a:off x="6553200" y="6019800"/>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har char="•"/>
                <a:defRPr sz="2800">
                  <a:solidFill>
                    <a:schemeClr val="tx1"/>
                  </a:solidFill>
                  <a:latin typeface="Arial" panose="020B0604020202020204" pitchFamily="34" charset="0"/>
                </a:defRPr>
              </a:lvl1pPr>
              <a:lvl2pPr marL="742950" indent="-285750" defTabSz="762000">
                <a:spcBef>
                  <a:spcPct val="20000"/>
                </a:spcBef>
                <a:buChar char="–"/>
                <a:defRPr sz="2400">
                  <a:solidFill>
                    <a:schemeClr val="tx1"/>
                  </a:solidFill>
                  <a:latin typeface="Arial" panose="020B0604020202020204" pitchFamily="34" charset="0"/>
                </a:defRPr>
              </a:lvl2pPr>
              <a:lvl3pPr marL="1143000" indent="-228600" defTabSz="762000">
                <a:spcBef>
                  <a:spcPct val="20000"/>
                </a:spcBef>
                <a:buChar char="•"/>
                <a:defRPr sz="2000">
                  <a:solidFill>
                    <a:schemeClr val="tx1"/>
                  </a:solidFill>
                  <a:latin typeface="Arial" panose="020B0604020202020204" pitchFamily="34" charset="0"/>
                </a:defRPr>
              </a:lvl3pPr>
              <a:lvl4pPr marL="1600200" indent="-228600" defTabSz="762000">
                <a:spcBef>
                  <a:spcPct val="20000"/>
                </a:spcBef>
                <a:buChar char="–"/>
                <a:defRPr sz="2000">
                  <a:solidFill>
                    <a:schemeClr val="tx1"/>
                  </a:solidFill>
                  <a:latin typeface="Arial" panose="020B0604020202020204" pitchFamily="34" charset="0"/>
                </a:defRPr>
              </a:lvl4pPr>
              <a:lvl5pPr marL="2057400" indent="-228600" defTabSz="762000">
                <a:spcBef>
                  <a:spcPct val="20000"/>
                </a:spcBef>
                <a:buChar char="»"/>
                <a:defRPr sz="16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GB" altLang="en-US" sz="1600">
                  <a:latin typeface="Times New Roman" panose="02020603050405020304" pitchFamily="18" charset="0"/>
                  <a:cs typeface="Arial" panose="020B0604020202020204" pitchFamily="34" charset="0"/>
                </a:rPr>
                <a:t>Many</a:t>
              </a:r>
            </a:p>
          </p:txBody>
        </p:sp>
        <p:sp>
          <p:nvSpPr>
            <p:cNvPr id="70667" name="Rectangle 11">
              <a:extLst>
                <a:ext uri="{FF2B5EF4-FFF2-40B4-BE49-F238E27FC236}">
                  <a16:creationId xmlns:a16="http://schemas.microsoft.com/office/drawing/2014/main" id="{D0BFABB9-D18D-4F69-840B-4906EB5D0757}"/>
                </a:ext>
              </a:extLst>
            </p:cNvPr>
            <p:cNvSpPr>
              <a:spLocks noChangeArrowheads="1"/>
            </p:cNvSpPr>
            <p:nvPr/>
          </p:nvSpPr>
          <p:spPr bwMode="auto">
            <a:xfrm>
              <a:off x="0" y="3048000"/>
              <a:ext cx="12192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har char="•"/>
                <a:defRPr sz="2800">
                  <a:solidFill>
                    <a:schemeClr val="tx1"/>
                  </a:solidFill>
                  <a:latin typeface="Arial" panose="020B0604020202020204" pitchFamily="34" charset="0"/>
                </a:defRPr>
              </a:lvl1pPr>
              <a:lvl2pPr marL="742950" indent="-285750" defTabSz="762000">
                <a:spcBef>
                  <a:spcPct val="20000"/>
                </a:spcBef>
                <a:buChar char="–"/>
                <a:defRPr sz="2400">
                  <a:solidFill>
                    <a:schemeClr val="tx1"/>
                  </a:solidFill>
                  <a:latin typeface="Arial" panose="020B0604020202020204" pitchFamily="34" charset="0"/>
                </a:defRPr>
              </a:lvl2pPr>
              <a:lvl3pPr marL="1143000" indent="-228600" defTabSz="762000">
                <a:spcBef>
                  <a:spcPct val="20000"/>
                </a:spcBef>
                <a:buChar char="•"/>
                <a:defRPr sz="2000">
                  <a:solidFill>
                    <a:schemeClr val="tx1"/>
                  </a:solidFill>
                  <a:latin typeface="Arial" panose="020B0604020202020204" pitchFamily="34" charset="0"/>
                </a:defRPr>
              </a:lvl3pPr>
              <a:lvl4pPr marL="1600200" indent="-228600" defTabSz="762000">
                <a:spcBef>
                  <a:spcPct val="20000"/>
                </a:spcBef>
                <a:buChar char="–"/>
                <a:defRPr sz="2000">
                  <a:solidFill>
                    <a:schemeClr val="tx1"/>
                  </a:solidFill>
                  <a:latin typeface="Arial" panose="020B0604020202020204" pitchFamily="34" charset="0"/>
                </a:defRPr>
              </a:lvl4pPr>
              <a:lvl5pPr marL="2057400" indent="-228600" defTabSz="762000">
                <a:spcBef>
                  <a:spcPct val="20000"/>
                </a:spcBef>
                <a:buChar char="»"/>
                <a:defRPr sz="16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GB" altLang="en-US" sz="2000">
                  <a:latin typeface="Times New Roman" panose="02020603050405020304" pitchFamily="18" charset="0"/>
                  <a:cs typeface="Arial" panose="020B0604020202020204" pitchFamily="34" charset="0"/>
                </a:rPr>
                <a:t>Price/</a:t>
              </a:r>
            </a:p>
            <a:p>
              <a:pPr>
                <a:spcBef>
                  <a:spcPct val="50000"/>
                </a:spcBef>
                <a:buFontTx/>
                <a:buNone/>
              </a:pPr>
              <a:r>
                <a:rPr lang="en-GB" altLang="en-US" sz="2000">
                  <a:latin typeface="Times New Roman" panose="02020603050405020304" pitchFamily="18" charset="0"/>
                  <a:cs typeface="Arial" panose="020B0604020202020204" pitchFamily="34" charset="0"/>
                </a:rPr>
                <a:t>Quality</a:t>
              </a:r>
            </a:p>
          </p:txBody>
        </p:sp>
        <p:sp>
          <p:nvSpPr>
            <p:cNvPr id="70668" name="Rectangle 12">
              <a:extLst>
                <a:ext uri="{FF2B5EF4-FFF2-40B4-BE49-F238E27FC236}">
                  <a16:creationId xmlns:a16="http://schemas.microsoft.com/office/drawing/2014/main" id="{FED6301C-D07F-4A2D-9E22-CF32E2E27242}"/>
                </a:ext>
              </a:extLst>
            </p:cNvPr>
            <p:cNvSpPr>
              <a:spLocks noChangeArrowheads="1"/>
            </p:cNvSpPr>
            <p:nvPr/>
          </p:nvSpPr>
          <p:spPr bwMode="auto">
            <a:xfrm>
              <a:off x="152400" y="1447800"/>
              <a:ext cx="609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har char="•"/>
                <a:defRPr sz="2800">
                  <a:solidFill>
                    <a:schemeClr val="tx1"/>
                  </a:solidFill>
                  <a:latin typeface="Arial" panose="020B0604020202020204" pitchFamily="34" charset="0"/>
                </a:defRPr>
              </a:lvl1pPr>
              <a:lvl2pPr marL="742950" indent="-285750" defTabSz="762000">
                <a:spcBef>
                  <a:spcPct val="20000"/>
                </a:spcBef>
                <a:buChar char="–"/>
                <a:defRPr sz="2400">
                  <a:solidFill>
                    <a:schemeClr val="tx1"/>
                  </a:solidFill>
                  <a:latin typeface="Arial" panose="020B0604020202020204" pitchFamily="34" charset="0"/>
                </a:defRPr>
              </a:lvl2pPr>
              <a:lvl3pPr marL="1143000" indent="-228600" defTabSz="762000">
                <a:spcBef>
                  <a:spcPct val="20000"/>
                </a:spcBef>
                <a:buChar char="•"/>
                <a:defRPr sz="2000">
                  <a:solidFill>
                    <a:schemeClr val="tx1"/>
                  </a:solidFill>
                  <a:latin typeface="Arial" panose="020B0604020202020204" pitchFamily="34" charset="0"/>
                </a:defRPr>
              </a:lvl3pPr>
              <a:lvl4pPr marL="1600200" indent="-228600" defTabSz="762000">
                <a:spcBef>
                  <a:spcPct val="20000"/>
                </a:spcBef>
                <a:buChar char="–"/>
                <a:defRPr sz="2000">
                  <a:solidFill>
                    <a:schemeClr val="tx1"/>
                  </a:solidFill>
                  <a:latin typeface="Arial" panose="020B0604020202020204" pitchFamily="34" charset="0"/>
                </a:defRPr>
              </a:lvl4pPr>
              <a:lvl5pPr marL="2057400" indent="-228600" defTabSz="762000">
                <a:spcBef>
                  <a:spcPct val="20000"/>
                </a:spcBef>
                <a:buChar char="»"/>
                <a:defRPr sz="16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GB" altLang="en-US" sz="1600">
                  <a:latin typeface="Times New Roman" panose="02020603050405020304" pitchFamily="18" charset="0"/>
                  <a:cs typeface="Arial" panose="020B0604020202020204" pitchFamily="34" charset="0"/>
                </a:rPr>
                <a:t>High</a:t>
              </a:r>
            </a:p>
          </p:txBody>
        </p:sp>
        <p:sp>
          <p:nvSpPr>
            <p:cNvPr id="70669" name="Rectangle 13">
              <a:extLst>
                <a:ext uri="{FF2B5EF4-FFF2-40B4-BE49-F238E27FC236}">
                  <a16:creationId xmlns:a16="http://schemas.microsoft.com/office/drawing/2014/main" id="{45A26F85-3B57-4839-8A43-30134B7560DC}"/>
                </a:ext>
              </a:extLst>
            </p:cNvPr>
            <p:cNvSpPr>
              <a:spLocks noChangeArrowheads="1"/>
            </p:cNvSpPr>
            <p:nvPr/>
          </p:nvSpPr>
          <p:spPr bwMode="auto">
            <a:xfrm>
              <a:off x="152400" y="5562600"/>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har char="•"/>
                <a:defRPr sz="2800">
                  <a:solidFill>
                    <a:schemeClr val="tx1"/>
                  </a:solidFill>
                  <a:latin typeface="Arial" panose="020B0604020202020204" pitchFamily="34" charset="0"/>
                </a:defRPr>
              </a:lvl1pPr>
              <a:lvl2pPr marL="742950" indent="-285750" defTabSz="762000">
                <a:spcBef>
                  <a:spcPct val="20000"/>
                </a:spcBef>
                <a:buChar char="–"/>
                <a:defRPr sz="2400">
                  <a:solidFill>
                    <a:schemeClr val="tx1"/>
                  </a:solidFill>
                  <a:latin typeface="Arial" panose="020B0604020202020204" pitchFamily="34" charset="0"/>
                </a:defRPr>
              </a:lvl2pPr>
              <a:lvl3pPr marL="1143000" indent="-228600" defTabSz="762000">
                <a:spcBef>
                  <a:spcPct val="20000"/>
                </a:spcBef>
                <a:buChar char="•"/>
                <a:defRPr sz="2000">
                  <a:solidFill>
                    <a:schemeClr val="tx1"/>
                  </a:solidFill>
                  <a:latin typeface="Arial" panose="020B0604020202020204" pitchFamily="34" charset="0"/>
                </a:defRPr>
              </a:lvl3pPr>
              <a:lvl4pPr marL="1600200" indent="-228600" defTabSz="762000">
                <a:spcBef>
                  <a:spcPct val="20000"/>
                </a:spcBef>
                <a:buChar char="–"/>
                <a:defRPr sz="2000">
                  <a:solidFill>
                    <a:schemeClr val="tx1"/>
                  </a:solidFill>
                  <a:latin typeface="Arial" panose="020B0604020202020204" pitchFamily="34" charset="0"/>
                </a:defRPr>
              </a:lvl4pPr>
              <a:lvl5pPr marL="2057400" indent="-228600" defTabSz="762000">
                <a:spcBef>
                  <a:spcPct val="20000"/>
                </a:spcBef>
                <a:buChar char="»"/>
                <a:defRPr sz="16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GB" altLang="en-US" sz="1600">
                  <a:latin typeface="Times New Roman" panose="02020603050405020304" pitchFamily="18" charset="0"/>
                  <a:cs typeface="Arial" panose="020B0604020202020204" pitchFamily="34" charset="0"/>
                </a:rPr>
                <a:t>Low</a:t>
              </a:r>
            </a:p>
          </p:txBody>
        </p:sp>
        <p:sp>
          <p:nvSpPr>
            <p:cNvPr id="70670" name="Rectangle 14">
              <a:extLst>
                <a:ext uri="{FF2B5EF4-FFF2-40B4-BE49-F238E27FC236}">
                  <a16:creationId xmlns:a16="http://schemas.microsoft.com/office/drawing/2014/main" id="{83E2EBDD-C3BF-4CAE-8747-70601DEE24F7}"/>
                </a:ext>
              </a:extLst>
            </p:cNvPr>
            <p:cNvSpPr>
              <a:spLocks noChangeArrowheads="1"/>
            </p:cNvSpPr>
            <p:nvPr/>
          </p:nvSpPr>
          <p:spPr bwMode="auto">
            <a:xfrm>
              <a:off x="2339975" y="3716338"/>
              <a:ext cx="64770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har char="•"/>
                <a:defRPr sz="2800">
                  <a:solidFill>
                    <a:schemeClr val="tx1"/>
                  </a:solidFill>
                  <a:latin typeface="Arial" panose="020B0604020202020204" pitchFamily="34" charset="0"/>
                </a:defRPr>
              </a:lvl1pPr>
              <a:lvl2pPr marL="742950" indent="-285750" defTabSz="762000">
                <a:spcBef>
                  <a:spcPct val="20000"/>
                </a:spcBef>
                <a:buChar char="–"/>
                <a:defRPr sz="2400">
                  <a:solidFill>
                    <a:schemeClr val="tx1"/>
                  </a:solidFill>
                  <a:latin typeface="Arial" panose="020B0604020202020204" pitchFamily="34" charset="0"/>
                </a:defRPr>
              </a:lvl2pPr>
              <a:lvl3pPr marL="1143000" indent="-228600" defTabSz="762000">
                <a:spcBef>
                  <a:spcPct val="20000"/>
                </a:spcBef>
                <a:buChar char="•"/>
                <a:defRPr sz="2000">
                  <a:solidFill>
                    <a:schemeClr val="tx1"/>
                  </a:solidFill>
                  <a:latin typeface="Arial" panose="020B0604020202020204" pitchFamily="34" charset="0"/>
                </a:defRPr>
              </a:lvl3pPr>
              <a:lvl4pPr marL="1600200" indent="-228600" defTabSz="762000">
                <a:spcBef>
                  <a:spcPct val="20000"/>
                </a:spcBef>
                <a:buChar char="–"/>
                <a:defRPr sz="2000">
                  <a:solidFill>
                    <a:schemeClr val="tx1"/>
                  </a:solidFill>
                  <a:latin typeface="Arial" panose="020B0604020202020204" pitchFamily="34" charset="0"/>
                </a:defRPr>
              </a:lvl4pPr>
              <a:lvl5pPr marL="2057400" indent="-228600" defTabSz="762000">
                <a:spcBef>
                  <a:spcPct val="20000"/>
                </a:spcBef>
                <a:buChar char="»"/>
                <a:defRPr sz="16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GB" altLang="en-US" sz="1600" b="1">
                  <a:latin typeface="Times New Roman" panose="02020603050405020304" pitchFamily="18" charset="0"/>
                  <a:cs typeface="Arial" panose="020B0604020202020204" pitchFamily="34" charset="0"/>
                </a:rPr>
                <a:t>Zara</a:t>
              </a:r>
            </a:p>
            <a:p>
              <a:pPr>
                <a:spcBef>
                  <a:spcPct val="50000"/>
                </a:spcBef>
                <a:buFontTx/>
                <a:buNone/>
              </a:pPr>
              <a:r>
                <a:rPr lang="en-GB" altLang="en-US" sz="1600" b="1">
                  <a:latin typeface="Times New Roman" panose="02020603050405020304" pitchFamily="18" charset="0"/>
                  <a:cs typeface="Arial" panose="020B0604020202020204" pitchFamily="34" charset="0"/>
                </a:rPr>
                <a:t>H&amp;M</a:t>
              </a:r>
            </a:p>
          </p:txBody>
        </p:sp>
        <p:sp>
          <p:nvSpPr>
            <p:cNvPr id="70671" name="Oval 15">
              <a:extLst>
                <a:ext uri="{FF2B5EF4-FFF2-40B4-BE49-F238E27FC236}">
                  <a16:creationId xmlns:a16="http://schemas.microsoft.com/office/drawing/2014/main" id="{FB23BB03-2446-4856-8547-9CFFCC0631F3}"/>
                </a:ext>
              </a:extLst>
            </p:cNvPr>
            <p:cNvSpPr>
              <a:spLocks noChangeArrowheads="1"/>
            </p:cNvSpPr>
            <p:nvPr/>
          </p:nvSpPr>
          <p:spPr bwMode="auto">
            <a:xfrm>
              <a:off x="5219700" y="2420938"/>
              <a:ext cx="1511300" cy="129698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endParaRPr lang="en-US" altLang="en-US" sz="2400">
                <a:latin typeface="Times New Roman" panose="02020603050405020304" pitchFamily="18" charset="0"/>
                <a:cs typeface="Arial" panose="020B0604020202020204" pitchFamily="34" charset="0"/>
              </a:endParaRPr>
            </a:p>
            <a:p>
              <a:pPr algn="ctr">
                <a:spcBef>
                  <a:spcPct val="0"/>
                </a:spcBef>
                <a:buFontTx/>
                <a:buNone/>
              </a:pPr>
              <a:r>
                <a:rPr lang="en-US" altLang="en-US" sz="2000" b="1">
                  <a:latin typeface="Times New Roman" panose="02020603050405020304" pitchFamily="18" charset="0"/>
                  <a:cs typeface="Arial" panose="020B0604020202020204" pitchFamily="34" charset="0"/>
                </a:rPr>
                <a:t>M&amp;S</a:t>
              </a:r>
            </a:p>
            <a:p>
              <a:pPr algn="ctr">
                <a:spcBef>
                  <a:spcPct val="0"/>
                </a:spcBef>
                <a:buFontTx/>
                <a:buNone/>
              </a:pPr>
              <a:r>
                <a:rPr lang="en-US" altLang="en-US" sz="2000" b="1">
                  <a:latin typeface="Times New Roman" panose="02020603050405020304" pitchFamily="18" charset="0"/>
                  <a:cs typeface="Arial" panose="020B0604020202020204" pitchFamily="34" charset="0"/>
                </a:rPr>
                <a:t>Saks </a:t>
              </a:r>
            </a:p>
            <a:p>
              <a:pPr algn="ctr">
                <a:spcBef>
                  <a:spcPct val="0"/>
                </a:spcBef>
                <a:buFontTx/>
                <a:buNone/>
              </a:pPr>
              <a:r>
                <a:rPr lang="en-US" altLang="en-US" sz="2000" b="1">
                  <a:latin typeface="Times New Roman" panose="02020603050405020304" pitchFamily="18" charset="0"/>
                  <a:cs typeface="Arial" panose="020B0604020202020204" pitchFamily="34" charset="0"/>
                </a:rPr>
                <a:t>Macy</a:t>
              </a:r>
            </a:p>
            <a:p>
              <a:pPr algn="ctr">
                <a:spcBef>
                  <a:spcPct val="0"/>
                </a:spcBef>
                <a:buFontTx/>
                <a:buNone/>
              </a:pPr>
              <a:endParaRPr lang="en-US" altLang="en-US" sz="2400" b="1">
                <a:latin typeface="Times New Roman" panose="02020603050405020304" pitchFamily="18" charset="0"/>
                <a:cs typeface="Arial" panose="020B0604020202020204" pitchFamily="34" charset="0"/>
              </a:endParaRPr>
            </a:p>
            <a:p>
              <a:pPr algn="ctr">
                <a:spcBef>
                  <a:spcPct val="0"/>
                </a:spcBef>
                <a:buFontTx/>
                <a:buNone/>
              </a:pPr>
              <a:endParaRPr lang="en-US" altLang="en-US" sz="2400" b="1">
                <a:latin typeface="Times New Roman" panose="02020603050405020304" pitchFamily="18" charset="0"/>
                <a:cs typeface="Arial" panose="020B0604020202020204" pitchFamily="34" charset="0"/>
              </a:endParaRPr>
            </a:p>
          </p:txBody>
        </p:sp>
        <p:sp>
          <p:nvSpPr>
            <p:cNvPr id="70673" name="Rectangle 17">
              <a:extLst>
                <a:ext uri="{FF2B5EF4-FFF2-40B4-BE49-F238E27FC236}">
                  <a16:creationId xmlns:a16="http://schemas.microsoft.com/office/drawing/2014/main" id="{B098916B-5542-4F5C-8025-0156CA20A237}"/>
                </a:ext>
              </a:extLst>
            </p:cNvPr>
            <p:cNvSpPr>
              <a:spLocks noChangeArrowheads="1"/>
            </p:cNvSpPr>
            <p:nvPr/>
          </p:nvSpPr>
          <p:spPr bwMode="auto">
            <a:xfrm>
              <a:off x="3851275" y="3429000"/>
              <a:ext cx="1174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GB" altLang="en-US" sz="2400" b="1">
                  <a:latin typeface="Times New Roman" panose="02020603050405020304" pitchFamily="18" charset="0"/>
                </a:rPr>
                <a:t>Gap</a:t>
              </a:r>
            </a:p>
            <a:p>
              <a:pPr algn="ctr">
                <a:spcBef>
                  <a:spcPct val="0"/>
                </a:spcBef>
                <a:buFontTx/>
                <a:buNone/>
              </a:pPr>
              <a:r>
                <a:rPr lang="en-GB" altLang="en-US" sz="2400" b="1">
                  <a:latin typeface="Times New Roman" panose="02020603050405020304" pitchFamily="18" charset="0"/>
                </a:rPr>
                <a:t>Benetton</a:t>
              </a:r>
            </a:p>
          </p:txBody>
        </p:sp>
        <p:sp>
          <p:nvSpPr>
            <p:cNvPr id="70674" name="Oval 19">
              <a:extLst>
                <a:ext uri="{FF2B5EF4-FFF2-40B4-BE49-F238E27FC236}">
                  <a16:creationId xmlns:a16="http://schemas.microsoft.com/office/drawing/2014/main" id="{335662E8-53D5-4B78-82E9-E16A4A2C43FA}"/>
                </a:ext>
              </a:extLst>
            </p:cNvPr>
            <p:cNvSpPr>
              <a:spLocks noChangeArrowheads="1"/>
            </p:cNvSpPr>
            <p:nvPr/>
          </p:nvSpPr>
          <p:spPr bwMode="auto">
            <a:xfrm>
              <a:off x="3779838" y="3213100"/>
              <a:ext cx="1368425" cy="12954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endParaRPr lang="en-US" altLang="en-US" sz="2400" b="1">
                <a:latin typeface="Times New Roman" panose="02020603050405020304" pitchFamily="18" charset="0"/>
              </a:endParaRPr>
            </a:p>
          </p:txBody>
        </p:sp>
        <p:sp>
          <p:nvSpPr>
            <p:cNvPr id="70675" name="Oval 20">
              <a:extLst>
                <a:ext uri="{FF2B5EF4-FFF2-40B4-BE49-F238E27FC236}">
                  <a16:creationId xmlns:a16="http://schemas.microsoft.com/office/drawing/2014/main" id="{9A5813C4-9244-4B64-A97E-EF37B1E90BD2}"/>
                </a:ext>
              </a:extLst>
            </p:cNvPr>
            <p:cNvSpPr>
              <a:spLocks noChangeArrowheads="1"/>
            </p:cNvSpPr>
            <p:nvPr/>
          </p:nvSpPr>
          <p:spPr bwMode="auto">
            <a:xfrm>
              <a:off x="4716463" y="4581525"/>
              <a:ext cx="1368425" cy="12954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n-US" sz="2400" b="1">
                  <a:latin typeface="Times New Roman" panose="02020603050405020304" pitchFamily="18" charset="0"/>
                </a:rPr>
                <a:t>Wal*Mart</a:t>
              </a:r>
            </a:p>
            <a:p>
              <a:pPr algn="ctr">
                <a:spcBef>
                  <a:spcPct val="0"/>
                </a:spcBef>
                <a:buFontTx/>
                <a:buNone/>
              </a:pPr>
              <a:r>
                <a:rPr lang="en-US" altLang="en-US" sz="2400" b="1">
                  <a:latin typeface="Times New Roman" panose="02020603050405020304" pitchFamily="18" charset="0"/>
                </a:rPr>
                <a:t>Tesco</a:t>
              </a:r>
              <a:endParaRPr lang="en-GB" altLang="en-US" sz="2400" b="1">
                <a:latin typeface="Times New Roman" panose="02020603050405020304" pitchFamily="18" charset="0"/>
              </a:endParaRPr>
            </a:p>
          </p:txBody>
        </p:sp>
      </p:grpSp>
      <p:sp>
        <p:nvSpPr>
          <p:cNvPr id="20" name="TextBox 19">
            <a:extLst>
              <a:ext uri="{FF2B5EF4-FFF2-40B4-BE49-F238E27FC236}">
                <a16:creationId xmlns:a16="http://schemas.microsoft.com/office/drawing/2014/main" id="{F03CAAF2-0C1B-2149-99BB-84ADB4833033}"/>
              </a:ext>
            </a:extLst>
          </p:cNvPr>
          <p:cNvSpPr txBox="1"/>
          <p:nvPr/>
        </p:nvSpPr>
        <p:spPr>
          <a:xfrm>
            <a:off x="971600" y="501120"/>
            <a:ext cx="7200800" cy="677108"/>
          </a:xfrm>
          <a:prstGeom prst="rect">
            <a:avLst/>
          </a:prstGeom>
          <a:noFill/>
        </p:spPr>
        <p:txBody>
          <a:bodyPr wrap="square" rtlCol="0">
            <a:spAutoFit/>
          </a:bodyPr>
          <a:lstStyle/>
          <a:p>
            <a:r>
              <a:rPr lang="en-US" sz="2000" b="1" dirty="0"/>
              <a:t>Strategic group analysis: Price vs Market Segment</a:t>
            </a:r>
          </a:p>
          <a:p>
            <a:endParaRPr lang="en-US" dirty="0"/>
          </a:p>
        </p:txBody>
      </p:sp>
    </p:spTree>
    <p:extLst>
      <p:ext uri="{BB962C8B-B14F-4D97-AF65-F5344CB8AC3E}">
        <p14:creationId xmlns:p14="http://schemas.microsoft.com/office/powerpoint/2010/main" val="317213967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a:extLst>
              <a:ext uri="{FF2B5EF4-FFF2-40B4-BE49-F238E27FC236}">
                <a16:creationId xmlns:a16="http://schemas.microsoft.com/office/drawing/2014/main" id="{718E7EF7-220B-409D-ADEE-3E8D45748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619672" y="923026"/>
            <a:ext cx="6192688" cy="56043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2A5353CE-59A5-CC47-981B-4E0FC66CCB7F}"/>
              </a:ext>
            </a:extLst>
          </p:cNvPr>
          <p:cNvSpPr txBox="1"/>
          <p:nvPr/>
        </p:nvSpPr>
        <p:spPr>
          <a:xfrm>
            <a:off x="827584" y="430583"/>
            <a:ext cx="7776864" cy="984885"/>
          </a:xfrm>
          <a:prstGeom prst="rect">
            <a:avLst/>
          </a:prstGeom>
          <a:noFill/>
        </p:spPr>
        <p:txBody>
          <a:bodyPr wrap="square" rtlCol="0">
            <a:spAutoFit/>
          </a:bodyPr>
          <a:lstStyle/>
          <a:p>
            <a:r>
              <a:rPr lang="en-US" sz="2000" b="1" dirty="0"/>
              <a:t>Strategic group analysis: Product Diversity vs Vertical Integration</a:t>
            </a:r>
          </a:p>
          <a:p>
            <a:endParaRPr lang="en-US" dirty="0"/>
          </a:p>
        </p:txBody>
      </p:sp>
    </p:spTree>
    <p:extLst>
      <p:ext uri="{BB962C8B-B14F-4D97-AF65-F5344CB8AC3E}">
        <p14:creationId xmlns:p14="http://schemas.microsoft.com/office/powerpoint/2010/main" val="270869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1">
            <a:extLst>
              <a:ext uri="{FF2B5EF4-FFF2-40B4-BE49-F238E27FC236}">
                <a16:creationId xmlns:a16="http://schemas.microsoft.com/office/drawing/2014/main" id="{4AB7618A-E82C-47E1-9C7A-942075DF4853}"/>
              </a:ext>
            </a:extLst>
          </p:cNvPr>
          <p:cNvPicPr>
            <a:picLocks noChangeAspect="1"/>
          </p:cNvPicPr>
          <p:nvPr/>
        </p:nvPicPr>
        <p:blipFill rotWithShape="1">
          <a:blip r:embed="rId2">
            <a:extLst>
              <a:ext uri="{28A0092B-C50C-407E-A947-70E740481C1C}">
                <a14:useLocalDpi xmlns:a14="http://schemas.microsoft.com/office/drawing/2010/main" val="0"/>
              </a:ext>
            </a:extLst>
          </a:blip>
          <a:srcRect t="11207" b="3232"/>
          <a:stretch/>
        </p:blipFill>
        <p:spPr bwMode="auto">
          <a:xfrm>
            <a:off x="323528" y="1340768"/>
            <a:ext cx="7704856" cy="46805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054F7E0-40CF-EF4C-9ABC-D81CF787D881}"/>
              </a:ext>
            </a:extLst>
          </p:cNvPr>
          <p:cNvSpPr txBox="1"/>
          <p:nvPr/>
        </p:nvSpPr>
        <p:spPr>
          <a:xfrm>
            <a:off x="971600" y="501120"/>
            <a:ext cx="7200800" cy="984885"/>
          </a:xfrm>
          <a:prstGeom prst="rect">
            <a:avLst/>
          </a:prstGeom>
          <a:noFill/>
        </p:spPr>
        <p:txBody>
          <a:bodyPr wrap="square" rtlCol="0">
            <a:spAutoFit/>
          </a:bodyPr>
          <a:lstStyle/>
          <a:p>
            <a:r>
              <a:rPr lang="en-US" sz="2000" b="1" dirty="0"/>
              <a:t>Strategic group analysis: Luxury Brand– </a:t>
            </a:r>
          </a:p>
          <a:p>
            <a:r>
              <a:rPr lang="en-US" sz="2000" b="1" dirty="0"/>
              <a:t>Prestigious vs Exclusivity</a:t>
            </a:r>
          </a:p>
          <a:p>
            <a:endParaRPr lang="en-US" dirty="0"/>
          </a:p>
        </p:txBody>
      </p:sp>
      <p:sp>
        <p:nvSpPr>
          <p:cNvPr id="7" name="TextBox 6">
            <a:extLst>
              <a:ext uri="{FF2B5EF4-FFF2-40B4-BE49-F238E27FC236}">
                <a16:creationId xmlns:a16="http://schemas.microsoft.com/office/drawing/2014/main" id="{03C004A6-58D3-EF4B-83B2-9E64FB1414F6}"/>
              </a:ext>
            </a:extLst>
          </p:cNvPr>
          <p:cNvSpPr txBox="1"/>
          <p:nvPr/>
        </p:nvSpPr>
        <p:spPr>
          <a:xfrm>
            <a:off x="1398280" y="5978812"/>
            <a:ext cx="7056784" cy="369332"/>
          </a:xfrm>
          <a:prstGeom prst="rect">
            <a:avLst/>
          </a:prstGeom>
          <a:noFill/>
        </p:spPr>
        <p:txBody>
          <a:bodyPr wrap="square" rtlCol="0">
            <a:spAutoFit/>
          </a:bodyPr>
          <a:lstStyle/>
          <a:p>
            <a:r>
              <a:rPr lang="en-US" dirty="0"/>
              <a:t>Gucci’s strategic positioning in relation to other luxury brands</a:t>
            </a:r>
          </a:p>
        </p:txBody>
      </p:sp>
    </p:spTree>
    <p:extLst>
      <p:ext uri="{BB962C8B-B14F-4D97-AF65-F5344CB8AC3E}">
        <p14:creationId xmlns:p14="http://schemas.microsoft.com/office/powerpoint/2010/main" val="120326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
            <a:extLst>
              <a:ext uri="{FF2B5EF4-FFF2-40B4-BE49-F238E27FC236}">
                <a16:creationId xmlns:a16="http://schemas.microsoft.com/office/drawing/2014/main" id="{85AEEE4C-2BD3-45EF-8D86-CDCB37AF2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062063" y="1200190"/>
            <a:ext cx="7019873" cy="445761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25F7574B-3B1B-B843-A8F1-18D38E6D03BA}"/>
              </a:ext>
            </a:extLst>
          </p:cNvPr>
          <p:cNvSpPr txBox="1"/>
          <p:nvPr/>
        </p:nvSpPr>
        <p:spPr>
          <a:xfrm>
            <a:off x="971600" y="501120"/>
            <a:ext cx="7200800" cy="677108"/>
          </a:xfrm>
          <a:prstGeom prst="rect">
            <a:avLst/>
          </a:prstGeom>
          <a:noFill/>
        </p:spPr>
        <p:txBody>
          <a:bodyPr wrap="square" rtlCol="0">
            <a:spAutoFit/>
          </a:bodyPr>
          <a:lstStyle/>
          <a:p>
            <a:r>
              <a:rPr lang="en-US" sz="2000" b="1" dirty="0"/>
              <a:t>Strategic group analysis: </a:t>
            </a:r>
            <a:r>
              <a:rPr lang="en-US" sz="2000" b="1" dirty="0" err="1"/>
              <a:t>Multibrand</a:t>
            </a:r>
            <a:r>
              <a:rPr lang="en-US" sz="2000" b="1" dirty="0"/>
              <a:t> vs </a:t>
            </a:r>
            <a:r>
              <a:rPr lang="en-US" sz="2000" b="1" dirty="0" err="1"/>
              <a:t>Monobrand</a:t>
            </a:r>
            <a:endParaRPr lang="en-US" sz="2000" b="1" dirty="0"/>
          </a:p>
          <a:p>
            <a:endParaRPr lang="en-US" dirty="0"/>
          </a:p>
        </p:txBody>
      </p:sp>
    </p:spTree>
    <p:extLst>
      <p:ext uri="{BB962C8B-B14F-4D97-AF65-F5344CB8AC3E}">
        <p14:creationId xmlns:p14="http://schemas.microsoft.com/office/powerpoint/2010/main" val="342855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3">
            <a:extLst>
              <a:ext uri="{FF2B5EF4-FFF2-40B4-BE49-F238E27FC236}">
                <a16:creationId xmlns:a16="http://schemas.microsoft.com/office/drawing/2014/main" id="{43C5264B-4B3E-4894-9E85-ECA168363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779485" y="643467"/>
            <a:ext cx="5585029" cy="55710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5664272-0155-5C47-A9DF-2B1FF463F7A5}"/>
              </a:ext>
            </a:extLst>
          </p:cNvPr>
          <p:cNvSpPr txBox="1"/>
          <p:nvPr/>
        </p:nvSpPr>
        <p:spPr>
          <a:xfrm>
            <a:off x="971600" y="501120"/>
            <a:ext cx="7200800" cy="677108"/>
          </a:xfrm>
          <a:prstGeom prst="rect">
            <a:avLst/>
          </a:prstGeom>
          <a:noFill/>
        </p:spPr>
        <p:txBody>
          <a:bodyPr wrap="square" rtlCol="0">
            <a:spAutoFit/>
          </a:bodyPr>
          <a:lstStyle/>
          <a:p>
            <a:r>
              <a:rPr lang="en-US" sz="2000" b="1" dirty="0"/>
              <a:t>Strategic group analysis: Price vs Market Share</a:t>
            </a:r>
          </a:p>
          <a:p>
            <a:endParaRPr lang="en-US" dirty="0"/>
          </a:p>
        </p:txBody>
      </p:sp>
    </p:spTree>
    <p:extLst>
      <p:ext uri="{BB962C8B-B14F-4D97-AF65-F5344CB8AC3E}">
        <p14:creationId xmlns:p14="http://schemas.microsoft.com/office/powerpoint/2010/main" val="416641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46BDC5A3-D343-F949-8A26-5CCB87CA9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894788" y="1123527"/>
            <a:ext cx="5354419" cy="46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CC505F4-3196-5B46-922B-966C99BF0EB1}"/>
              </a:ext>
            </a:extLst>
          </p:cNvPr>
          <p:cNvSpPr txBox="1"/>
          <p:nvPr/>
        </p:nvSpPr>
        <p:spPr>
          <a:xfrm>
            <a:off x="971600" y="501120"/>
            <a:ext cx="7200800" cy="984885"/>
          </a:xfrm>
          <a:prstGeom prst="rect">
            <a:avLst/>
          </a:prstGeom>
          <a:noFill/>
        </p:spPr>
        <p:txBody>
          <a:bodyPr wrap="square" rtlCol="0">
            <a:spAutoFit/>
          </a:bodyPr>
          <a:lstStyle/>
          <a:p>
            <a:r>
              <a:rPr lang="en-US" sz="2000" b="1" dirty="0"/>
              <a:t>Strategic group analysis: Diversification vs Customer Base</a:t>
            </a:r>
          </a:p>
          <a:p>
            <a:endParaRPr lang="en-US" dirty="0"/>
          </a:p>
        </p:txBody>
      </p:sp>
    </p:spTree>
    <p:extLst>
      <p:ext uri="{BB962C8B-B14F-4D97-AF65-F5344CB8AC3E}">
        <p14:creationId xmlns:p14="http://schemas.microsoft.com/office/powerpoint/2010/main" val="256897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9E958C-7037-3F40-AB42-972528F063BC}"/>
              </a:ext>
            </a:extLst>
          </p:cNvPr>
          <p:cNvSpPr>
            <a:spLocks noGrp="1"/>
          </p:cNvSpPr>
          <p:nvPr>
            <p:ph type="title"/>
          </p:nvPr>
        </p:nvSpPr>
        <p:spPr>
          <a:xfrm>
            <a:off x="215900" y="269875"/>
            <a:ext cx="8316913" cy="1143000"/>
          </a:xfrm>
        </p:spPr>
        <p:txBody>
          <a:bodyPr/>
          <a:lstStyle/>
          <a:p>
            <a:r>
              <a:rPr lang="en-GB" altLang="en-US">
                <a:cs typeface="Arial" panose="020B0604020202020204" pitchFamily="34" charset="0"/>
              </a:rPr>
              <a:t>Overview</a:t>
            </a:r>
          </a:p>
        </p:txBody>
      </p:sp>
      <p:sp>
        <p:nvSpPr>
          <p:cNvPr id="5" name="Slide Number Placeholder 3">
            <a:extLst>
              <a:ext uri="{FF2B5EF4-FFF2-40B4-BE49-F238E27FC236}">
                <a16:creationId xmlns:a16="http://schemas.microsoft.com/office/drawing/2014/main" id="{B90CF7A8-3D77-F04E-9AB5-D59567F333C7}"/>
              </a:ext>
            </a:extLst>
          </p:cNvPr>
          <p:cNvSpPr txBox="1">
            <a:spLocks/>
          </p:cNvSpPr>
          <p:nvPr/>
        </p:nvSpPr>
        <p:spPr bwMode="auto">
          <a:xfrm>
            <a:off x="6516688" y="642620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18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18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18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18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S PGothic" panose="020B0600070205080204" pitchFamily="34" charset="-128"/>
                <a:cs typeface="+mn-cs"/>
              </a:defRPr>
            </a:lvl9pPr>
          </a:lstStyle>
          <a:p>
            <a:fld id="{37A5F475-BDD3-AA41-88A1-7364A7F33DCF}" type="slidenum">
              <a:rPr lang="en-GB" altLang="en-US" sz="1400" smtClean="0"/>
              <a:pPr/>
              <a:t>4</a:t>
            </a:fld>
            <a:endParaRPr lang="en-GB" altLang="en-US" sz="1400"/>
          </a:p>
        </p:txBody>
      </p:sp>
      <p:sp>
        <p:nvSpPr>
          <p:cNvPr id="6" name="Oval 5">
            <a:extLst>
              <a:ext uri="{FF2B5EF4-FFF2-40B4-BE49-F238E27FC236}">
                <a16:creationId xmlns:a16="http://schemas.microsoft.com/office/drawing/2014/main" id="{FE38BAC3-097D-BC41-9EF3-845EED42C166}"/>
              </a:ext>
            </a:extLst>
          </p:cNvPr>
          <p:cNvSpPr/>
          <p:nvPr/>
        </p:nvSpPr>
        <p:spPr>
          <a:xfrm>
            <a:off x="1511660" y="2060848"/>
            <a:ext cx="5112568" cy="3384376"/>
          </a:xfrm>
          <a:prstGeom prst="ellipse">
            <a:avLst/>
          </a:prstGeom>
          <a:solidFill>
            <a:schemeClr val="accent2">
              <a:lumMod val="60000"/>
              <a:lumOff val="40000"/>
            </a:schemeClr>
          </a:solidFill>
          <a:ln>
            <a:noFill/>
          </a:ln>
          <a:effectLst>
            <a:outerShdw blurRad="50800" dist="50800" dir="5400000" algn="ctr" rotWithShape="0">
              <a:schemeClr val="bg1"/>
            </a:outerShdw>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schemeClr val="tx1"/>
                </a:solidFill>
              </a:rPr>
              <a:t>Business Environment </a:t>
            </a:r>
          </a:p>
          <a:p>
            <a:pPr algn="ctr">
              <a:defRPr/>
            </a:pPr>
            <a:endParaRPr lang="en-GB" dirty="0"/>
          </a:p>
          <a:p>
            <a:pPr algn="ctr">
              <a:defRPr/>
            </a:pPr>
            <a:endParaRPr lang="en-GB" dirty="0"/>
          </a:p>
          <a:p>
            <a:pPr algn="ctr">
              <a:defRPr/>
            </a:pPr>
            <a:endParaRPr lang="en-GB" dirty="0"/>
          </a:p>
          <a:p>
            <a:pPr algn="ctr">
              <a:defRPr/>
            </a:pPr>
            <a:endParaRPr lang="en-GB" dirty="0"/>
          </a:p>
          <a:p>
            <a:pPr algn="ctr">
              <a:defRPr/>
            </a:pPr>
            <a:endParaRPr lang="en-GB" dirty="0"/>
          </a:p>
          <a:p>
            <a:pPr algn="ctr">
              <a:defRPr/>
            </a:pPr>
            <a:endParaRPr lang="en-GB" dirty="0"/>
          </a:p>
        </p:txBody>
      </p:sp>
      <p:sp>
        <p:nvSpPr>
          <p:cNvPr id="7" name="Oval 6">
            <a:extLst>
              <a:ext uri="{FF2B5EF4-FFF2-40B4-BE49-F238E27FC236}">
                <a16:creationId xmlns:a16="http://schemas.microsoft.com/office/drawing/2014/main" id="{B7603A1C-2EC2-F24B-BB0E-315C9A7D0D82}"/>
              </a:ext>
            </a:extLst>
          </p:cNvPr>
          <p:cNvSpPr>
            <a:spLocks noChangeArrowheads="1"/>
          </p:cNvSpPr>
          <p:nvPr/>
        </p:nvSpPr>
        <p:spPr bwMode="auto">
          <a:xfrm>
            <a:off x="2627313" y="3141663"/>
            <a:ext cx="2881312" cy="1943100"/>
          </a:xfrm>
          <a:prstGeom prst="ellipse">
            <a:avLst/>
          </a:prstGeom>
          <a:solidFill>
            <a:schemeClr val="accent1">
              <a:lumMod val="75000"/>
              <a:lumOff val="25000"/>
            </a:schemeClr>
          </a:solidFill>
          <a:ln w="25400">
            <a:solidFill>
              <a:srgbClr val="89A4A7"/>
            </a:solidFill>
            <a:round/>
            <a:headEnd/>
            <a:tailEnd/>
          </a:ln>
          <a:effectLst>
            <a:outerShdw blurRad="50800" dist="50800" dir="5400000" algn="ctr" rotWithShape="0">
              <a:srgbClr val="FFC000">
                <a:alpha val="74997"/>
              </a:srgbClr>
            </a:outerShdw>
          </a:effectLst>
        </p:spPr>
        <p:txBody>
          <a:bodyPr anchor="ctr"/>
          <a:lstStyle/>
          <a:p>
            <a:pPr algn="ctr">
              <a:defRPr/>
            </a:pPr>
            <a:r>
              <a:rPr lang="en-GB" dirty="0">
                <a:latin typeface="+mn-lt"/>
                <a:ea typeface="+mn-ea"/>
              </a:rPr>
              <a:t>Industry Environment</a:t>
            </a:r>
          </a:p>
          <a:p>
            <a:pPr algn="ctr">
              <a:defRPr/>
            </a:pPr>
            <a:endParaRPr lang="en-GB" dirty="0">
              <a:solidFill>
                <a:schemeClr val="lt1"/>
              </a:solidFill>
              <a:latin typeface="+mn-lt"/>
              <a:ea typeface="+mn-ea"/>
            </a:endParaRPr>
          </a:p>
          <a:p>
            <a:pPr algn="ctr">
              <a:defRPr/>
            </a:pPr>
            <a:r>
              <a:rPr lang="en-GB" dirty="0">
                <a:solidFill>
                  <a:schemeClr val="lt1"/>
                </a:solidFill>
                <a:latin typeface="+mn-lt"/>
                <a:ea typeface="+mn-ea"/>
              </a:rPr>
              <a:t> </a:t>
            </a:r>
          </a:p>
        </p:txBody>
      </p:sp>
      <p:sp>
        <p:nvSpPr>
          <p:cNvPr id="8" name="Oval 7">
            <a:extLst>
              <a:ext uri="{FF2B5EF4-FFF2-40B4-BE49-F238E27FC236}">
                <a16:creationId xmlns:a16="http://schemas.microsoft.com/office/drawing/2014/main" id="{4DDBF3B6-C41E-3746-A621-7E598CD77125}"/>
              </a:ext>
            </a:extLst>
          </p:cNvPr>
          <p:cNvSpPr>
            <a:spLocks noChangeArrowheads="1"/>
          </p:cNvSpPr>
          <p:nvPr/>
        </p:nvSpPr>
        <p:spPr bwMode="auto">
          <a:xfrm>
            <a:off x="3419475" y="4149725"/>
            <a:ext cx="1296988" cy="720725"/>
          </a:xfrm>
          <a:prstGeom prst="ellipse">
            <a:avLst/>
          </a:prstGeom>
          <a:solidFill>
            <a:srgbClr val="92D050"/>
          </a:solidFill>
          <a:ln w="25400">
            <a:solidFill>
              <a:srgbClr val="89A4A7"/>
            </a:solidFill>
            <a:round/>
            <a:headEnd/>
            <a:tailEnd/>
          </a:ln>
          <a:effectLst>
            <a:outerShdw blurRad="50800" dist="50800" dir="5400000" algn="ctr" rotWithShape="0">
              <a:srgbClr val="FF0000">
                <a:alpha val="74997"/>
              </a:srgbClr>
            </a:outerShdw>
          </a:effectLst>
        </p:spPr>
        <p:txBody>
          <a:bodyPr anchor="ctr"/>
          <a:lstStyle/>
          <a:p>
            <a:pPr algn="ctr">
              <a:defRPr/>
            </a:pPr>
            <a:r>
              <a:rPr lang="en-GB" dirty="0">
                <a:latin typeface="+mn-lt"/>
                <a:ea typeface="+mn-ea"/>
              </a:rPr>
              <a:t>Firm</a:t>
            </a:r>
          </a:p>
        </p:txBody>
      </p:sp>
      <p:cxnSp>
        <p:nvCxnSpPr>
          <p:cNvPr id="9" name="Straight Arrow Connector 8">
            <a:extLst>
              <a:ext uri="{FF2B5EF4-FFF2-40B4-BE49-F238E27FC236}">
                <a16:creationId xmlns:a16="http://schemas.microsoft.com/office/drawing/2014/main" id="{1525E22E-CEF2-5847-9885-808314184C42}"/>
              </a:ext>
            </a:extLst>
          </p:cNvPr>
          <p:cNvCxnSpPr/>
          <p:nvPr/>
        </p:nvCxnSpPr>
        <p:spPr>
          <a:xfrm flipV="1">
            <a:off x="5580063" y="2565400"/>
            <a:ext cx="1728787" cy="431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23AFFA7-B119-E54B-B823-696AF7A4B78F}"/>
              </a:ext>
            </a:extLst>
          </p:cNvPr>
          <p:cNvSpPr/>
          <p:nvPr/>
        </p:nvSpPr>
        <p:spPr>
          <a:xfrm>
            <a:off x="7308850" y="2039938"/>
            <a:ext cx="1471613" cy="70643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PESTEL</a:t>
            </a:r>
          </a:p>
          <a:p>
            <a:pPr algn="ctr">
              <a:defRPr/>
            </a:pPr>
            <a:r>
              <a:rPr lang="en-GB" dirty="0"/>
              <a:t>SCANSTEP</a:t>
            </a:r>
          </a:p>
        </p:txBody>
      </p:sp>
      <p:cxnSp>
        <p:nvCxnSpPr>
          <p:cNvPr id="11" name="Straight Arrow Connector 10">
            <a:extLst>
              <a:ext uri="{FF2B5EF4-FFF2-40B4-BE49-F238E27FC236}">
                <a16:creationId xmlns:a16="http://schemas.microsoft.com/office/drawing/2014/main" id="{D72B88C8-3E3C-BA4D-AFDB-493045D84FC1}"/>
              </a:ext>
            </a:extLst>
          </p:cNvPr>
          <p:cNvCxnSpPr/>
          <p:nvPr/>
        </p:nvCxnSpPr>
        <p:spPr>
          <a:xfrm flipV="1">
            <a:off x="5076825" y="3752850"/>
            <a:ext cx="2303463" cy="2524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76D8C46-36EB-8C41-8FAA-9F39366BC7E8}"/>
              </a:ext>
            </a:extLst>
          </p:cNvPr>
          <p:cNvSpPr/>
          <p:nvPr/>
        </p:nvSpPr>
        <p:spPr>
          <a:xfrm>
            <a:off x="7412038" y="3321050"/>
            <a:ext cx="1368425" cy="8636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defRPr/>
            </a:pPr>
            <a:r>
              <a:rPr lang="en-GB" altLang="en-US" sz="1800" dirty="0">
                <a:solidFill>
                  <a:srgbClr val="FFFFFF"/>
                </a:solidFill>
              </a:rPr>
              <a:t>Porter’s 5 forces</a:t>
            </a:r>
          </a:p>
        </p:txBody>
      </p:sp>
      <p:cxnSp>
        <p:nvCxnSpPr>
          <p:cNvPr id="13" name="Straight Arrow Connector 12">
            <a:extLst>
              <a:ext uri="{FF2B5EF4-FFF2-40B4-BE49-F238E27FC236}">
                <a16:creationId xmlns:a16="http://schemas.microsoft.com/office/drawing/2014/main" id="{F6C207C4-F2C4-F74D-BB47-1EA0DCFF4333}"/>
              </a:ext>
            </a:extLst>
          </p:cNvPr>
          <p:cNvCxnSpPr/>
          <p:nvPr/>
        </p:nvCxnSpPr>
        <p:spPr>
          <a:xfrm>
            <a:off x="4211638" y="4618038"/>
            <a:ext cx="2376487" cy="6826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Content Placeholder 14">
            <a:extLst>
              <a:ext uri="{FF2B5EF4-FFF2-40B4-BE49-F238E27FC236}">
                <a16:creationId xmlns:a16="http://schemas.microsoft.com/office/drawing/2014/main" id="{DB1439F4-B22B-A94F-8603-5B8C03196955}"/>
              </a:ext>
            </a:extLst>
          </p:cNvPr>
          <p:cNvSpPr txBox="1">
            <a:spLocks/>
          </p:cNvSpPr>
          <p:nvPr/>
        </p:nvSpPr>
        <p:spPr>
          <a:xfrm>
            <a:off x="6804025" y="5157788"/>
            <a:ext cx="1655763" cy="79216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l" defTabSz="914400" rtl="0" eaLnBrk="1" latinLnBrk="0" hangingPunct="1">
              <a:spcBef>
                <a:spcPts val="0"/>
              </a:spcBef>
              <a:spcAft>
                <a:spcPts val="1200"/>
              </a:spcAft>
              <a:buClr>
                <a:schemeClr val="accent2"/>
              </a:buClr>
              <a:buFont typeface="Arial" panose="020B0604020202020204" pitchFamily="34" charset="0"/>
              <a:buNone/>
              <a:defRPr sz="1600" kern="1200">
                <a:solidFill>
                  <a:schemeClr val="lt1"/>
                </a:solidFill>
                <a:latin typeface="+mn-lt"/>
                <a:ea typeface="+mn-ea"/>
                <a:cs typeface="+mn-cs"/>
              </a:defRPr>
            </a:lvl1pPr>
            <a:lvl2pPr marL="179388" indent="-179388" algn="l" defTabSz="914400" rtl="0" eaLnBrk="1" latinLnBrk="0" hangingPunct="1">
              <a:spcBef>
                <a:spcPts val="0"/>
              </a:spcBef>
              <a:spcAft>
                <a:spcPts val="1200"/>
              </a:spcAft>
              <a:buClr>
                <a:schemeClr val="accent2"/>
              </a:buClr>
              <a:buFont typeface="Arial" panose="020B0604020202020204" pitchFamily="34" charset="0"/>
              <a:buChar char="&gt;"/>
              <a:defRPr sz="1400" kern="1200">
                <a:solidFill>
                  <a:schemeClr val="lt1"/>
                </a:solidFill>
                <a:latin typeface="+mn-lt"/>
                <a:ea typeface="+mn-ea"/>
                <a:cs typeface="+mn-cs"/>
              </a:defRPr>
            </a:lvl2pPr>
            <a:lvl3pPr marL="449263" indent="-179388" algn="l" defTabSz="914400" rtl="0" eaLnBrk="1" latinLnBrk="0" hangingPunct="1">
              <a:spcBef>
                <a:spcPts val="0"/>
              </a:spcBef>
              <a:spcAft>
                <a:spcPts val="1200"/>
              </a:spcAft>
              <a:buClr>
                <a:schemeClr val="accent2"/>
              </a:buClr>
              <a:buFont typeface="Arial" panose="020B0604020202020204" pitchFamily="34" charset="0"/>
              <a:buChar char="&gt;"/>
              <a:defRPr sz="1200" kern="1200">
                <a:solidFill>
                  <a:schemeClr val="lt1"/>
                </a:solidFill>
                <a:latin typeface="+mn-lt"/>
                <a:ea typeface="+mn-ea"/>
                <a:cs typeface="+mn-cs"/>
              </a:defRPr>
            </a:lvl3pPr>
            <a:lvl4pPr marL="719138" indent="-179388" algn="l" defTabSz="914400" rtl="0" eaLnBrk="1" latinLnBrk="0" hangingPunct="1">
              <a:spcBef>
                <a:spcPts val="0"/>
              </a:spcBef>
              <a:spcAft>
                <a:spcPts val="1200"/>
              </a:spcAft>
              <a:buClr>
                <a:schemeClr val="accent2"/>
              </a:buClr>
              <a:buFont typeface="Arial" panose="020B0604020202020204" pitchFamily="34" charset="0"/>
              <a:buChar char="&gt;"/>
              <a:defRPr sz="1100" kern="1200">
                <a:solidFill>
                  <a:schemeClr val="lt1"/>
                </a:solidFill>
                <a:latin typeface="+mn-lt"/>
                <a:ea typeface="+mn-ea"/>
                <a:cs typeface="+mn-cs"/>
              </a:defRPr>
            </a:lvl4pPr>
            <a:lvl5pPr marL="989013" indent="-179388" algn="l" defTabSz="914400" rtl="0" eaLnBrk="1" latinLnBrk="0" hangingPunct="1">
              <a:spcBef>
                <a:spcPts val="0"/>
              </a:spcBef>
              <a:spcAft>
                <a:spcPts val="1200"/>
              </a:spcAft>
              <a:buClr>
                <a:schemeClr val="accent2"/>
              </a:buClr>
              <a:buFont typeface="Arial" panose="020B0604020202020204" pitchFamily="34" charset="0"/>
              <a:buChar char="&gt;"/>
              <a:defRPr sz="1100" kern="1200">
                <a:solidFill>
                  <a:schemeClr val="l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9pPr>
          </a:lstStyle>
          <a:p>
            <a:pPr algn="ctr">
              <a:buFont typeface="Arial" charset="0"/>
              <a:buNone/>
              <a:defRPr/>
            </a:pPr>
            <a:r>
              <a:rPr lang="en-GB">
                <a:solidFill>
                  <a:srgbClr val="FFFFFF"/>
                </a:solidFill>
                <a:ea typeface="ＭＳ Ｐゴシック" charset="0"/>
                <a:cs typeface="ＭＳ Ｐゴシック" charset="0"/>
              </a:rPr>
              <a:t>Recourses &amp; Capabilities </a:t>
            </a:r>
            <a:endParaRPr lang="en-GB" dirty="0">
              <a:solidFill>
                <a:srgbClr val="FFFFFF"/>
              </a:solidFill>
              <a:ea typeface="ＭＳ Ｐゴシック" charset="0"/>
              <a:cs typeface="ＭＳ Ｐゴシック" charset="0"/>
            </a:endParaRPr>
          </a:p>
        </p:txBody>
      </p:sp>
    </p:spTree>
    <p:extLst>
      <p:ext uri="{BB962C8B-B14F-4D97-AF65-F5344CB8AC3E}">
        <p14:creationId xmlns:p14="http://schemas.microsoft.com/office/powerpoint/2010/main" val="311879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
            <a:extLst>
              <a:ext uri="{FF2B5EF4-FFF2-40B4-BE49-F238E27FC236}">
                <a16:creationId xmlns:a16="http://schemas.microsoft.com/office/drawing/2014/main" id="{0D40698A-4386-4318-AB68-004CCF0A88DA}"/>
              </a:ext>
            </a:extLst>
          </p:cNvPr>
          <p:cNvPicPr>
            <a:picLocks noChangeAspect="1"/>
          </p:cNvPicPr>
          <p:nvPr/>
        </p:nvPicPr>
        <p:blipFill rotWithShape="1">
          <a:blip r:embed="rId2">
            <a:extLst>
              <a:ext uri="{28A0092B-C50C-407E-A947-70E740481C1C}">
                <a14:useLocalDpi xmlns:a14="http://schemas.microsoft.com/office/drawing/2010/main" val="0"/>
              </a:ext>
            </a:extLst>
          </a:blip>
          <a:srcRect r="-1" b="10403"/>
          <a:stretch/>
        </p:blipFill>
        <p:spPr bwMode="auto">
          <a:xfrm rot="21480000">
            <a:off x="853377" y="1003258"/>
            <a:ext cx="7437246" cy="476439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16E40D2-2227-4141-9C7C-A8C264DD33DE}"/>
              </a:ext>
            </a:extLst>
          </p:cNvPr>
          <p:cNvSpPr txBox="1"/>
          <p:nvPr/>
        </p:nvSpPr>
        <p:spPr>
          <a:xfrm>
            <a:off x="971600" y="501120"/>
            <a:ext cx="7200800" cy="984885"/>
          </a:xfrm>
          <a:prstGeom prst="rect">
            <a:avLst/>
          </a:prstGeom>
          <a:noFill/>
        </p:spPr>
        <p:txBody>
          <a:bodyPr wrap="square" rtlCol="0">
            <a:spAutoFit/>
          </a:bodyPr>
          <a:lstStyle/>
          <a:p>
            <a:r>
              <a:rPr lang="en-US" sz="2000" b="1" dirty="0"/>
              <a:t>Strategic group analysis: Plus size apparel vs Retail Channel Choice </a:t>
            </a:r>
          </a:p>
          <a:p>
            <a:endParaRPr lang="en-US" dirty="0"/>
          </a:p>
        </p:txBody>
      </p:sp>
    </p:spTree>
    <p:extLst>
      <p:ext uri="{BB962C8B-B14F-4D97-AF65-F5344CB8AC3E}">
        <p14:creationId xmlns:p14="http://schemas.microsoft.com/office/powerpoint/2010/main" val="192703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D9934053-7A3F-4EE8-856A-AD30D6EA9A47}"/>
              </a:ext>
            </a:extLst>
          </p:cNvPr>
          <p:cNvSpPr>
            <a:spLocks noGrp="1"/>
          </p:cNvSpPr>
          <p:nvPr>
            <p:ph type="title"/>
          </p:nvPr>
        </p:nvSpPr>
        <p:spPr>
          <a:xfrm>
            <a:off x="299225" y="297656"/>
            <a:ext cx="8856215" cy="1079500"/>
          </a:xfrm>
        </p:spPr>
        <p:txBody>
          <a:bodyPr rtlCol="0">
            <a:normAutofit/>
          </a:bodyPr>
          <a:lstStyle/>
          <a:p>
            <a:pPr eaLnBrk="1" fontAlgn="auto" hangingPunct="1">
              <a:spcAft>
                <a:spcPts val="0"/>
              </a:spcAft>
              <a:defRPr/>
            </a:pPr>
            <a:r>
              <a:rPr lang="en-GB" dirty="0"/>
              <a:t>Some characteristics for identifying </a:t>
            </a:r>
            <a:br>
              <a:rPr lang="en-GB" dirty="0"/>
            </a:br>
            <a:r>
              <a:rPr lang="en-GB" dirty="0"/>
              <a:t>strategic groups</a:t>
            </a:r>
          </a:p>
        </p:txBody>
      </p:sp>
      <p:pic>
        <p:nvPicPr>
          <p:cNvPr id="66563" name="Picture 9">
            <a:extLst>
              <a:ext uri="{FF2B5EF4-FFF2-40B4-BE49-F238E27FC236}">
                <a16:creationId xmlns:a16="http://schemas.microsoft.com/office/drawing/2014/main" id="{E2A0F977-DA91-4A33-919B-EF3E66E5B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962" y="1377156"/>
            <a:ext cx="5426075"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365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18490" y="0"/>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2" name="1 Rectángulo"/>
          <p:cNvSpPr/>
          <p:nvPr/>
        </p:nvSpPr>
        <p:spPr>
          <a:xfrm>
            <a:off x="1432901" y="5163053"/>
            <a:ext cx="4572000" cy="497732"/>
          </a:xfrm>
          <a:prstGeom prst="rect">
            <a:avLst/>
          </a:prstGeom>
        </p:spPr>
        <p:txBody>
          <a:bodyPr lIns="64291" tIns="32146" rIns="64291" bIns="32146">
            <a:spAutoFit/>
          </a:bodyPr>
          <a:lstStyle/>
          <a:p>
            <a:pPr algn="l"/>
            <a:br>
              <a:rPr lang="es-ES" sz="1400" b="1" dirty="0">
                <a:solidFill>
                  <a:schemeClr val="bg1">
                    <a:lumMod val="50000"/>
                  </a:schemeClr>
                </a:solidFill>
                <a:latin typeface="Helvetica"/>
                <a:ea typeface="Helvetica"/>
                <a:cs typeface="Helvetica"/>
                <a:sym typeface="Helvetica"/>
              </a:rPr>
            </a:br>
            <a:endParaRPr lang="en-US" sz="1400" dirty="0">
              <a:solidFill>
                <a:schemeClr val="bg1">
                  <a:lumMod val="50000"/>
                </a:schemeClr>
              </a:solidFill>
            </a:endParaRPr>
          </a:p>
        </p:txBody>
      </p:sp>
      <p:sp>
        <p:nvSpPr>
          <p:cNvPr id="4" name="TextBox 3"/>
          <p:cNvSpPr txBox="1"/>
          <p:nvPr/>
        </p:nvSpPr>
        <p:spPr>
          <a:xfrm>
            <a:off x="234949" y="1120515"/>
            <a:ext cx="8674100" cy="461665"/>
          </a:xfrm>
          <a:prstGeom prst="rect">
            <a:avLst/>
          </a:prstGeom>
          <a:noFill/>
        </p:spPr>
        <p:txBody>
          <a:bodyPr wrap="square" rtlCol="0">
            <a:spAutoFit/>
          </a:bodyPr>
          <a:lstStyle/>
          <a:p>
            <a:r>
              <a:rPr lang="en-US" sz="2400" b="1" i="1" dirty="0">
                <a:solidFill>
                  <a:srgbClr val="FF0000"/>
                </a:solidFill>
                <a:latin typeface="Helvetica"/>
                <a:ea typeface="Helvetica"/>
                <a:cs typeface="Helvetica"/>
                <a:sym typeface="Helvetica"/>
              </a:rPr>
              <a:t>Managerial Implication</a:t>
            </a:r>
            <a:endParaRPr lang="en-US" sz="2400" b="1" i="1" dirty="0">
              <a:solidFill>
                <a:srgbClr val="FF0000"/>
              </a:solidFill>
              <a:latin typeface="Avenir Light"/>
              <a:cs typeface="Avenir Light"/>
            </a:endParaRPr>
          </a:p>
        </p:txBody>
      </p:sp>
      <p:sp>
        <p:nvSpPr>
          <p:cNvPr id="8" name="TextBox 7"/>
          <p:cNvSpPr txBox="1"/>
          <p:nvPr/>
        </p:nvSpPr>
        <p:spPr>
          <a:xfrm>
            <a:off x="495301" y="1744892"/>
            <a:ext cx="3428628" cy="3416320"/>
          </a:xfrm>
          <a:prstGeom prst="rect">
            <a:avLst/>
          </a:prstGeom>
          <a:noFill/>
        </p:spPr>
        <p:txBody>
          <a:bodyPr wrap="square" rtlCol="0">
            <a:spAutoFit/>
          </a:bodyPr>
          <a:lstStyle/>
          <a:p>
            <a:r>
              <a:rPr lang="en-US" sz="2400" dirty="0"/>
              <a:t>Which industries should we enter or leave?</a:t>
            </a:r>
          </a:p>
          <a:p>
            <a:endParaRPr lang="en-US" sz="2400" dirty="0"/>
          </a:p>
          <a:p>
            <a:r>
              <a:rPr lang="en-US" sz="2400" dirty="0"/>
              <a:t>What influence can we exert?</a:t>
            </a:r>
          </a:p>
          <a:p>
            <a:endParaRPr lang="en-US" sz="2400" dirty="0"/>
          </a:p>
          <a:p>
            <a:r>
              <a:rPr lang="en-US" sz="2400" dirty="0"/>
              <a:t>How are competitors differently affected?</a:t>
            </a:r>
          </a:p>
          <a:p>
            <a:endParaRPr lang="en-US" sz="2400" dirty="0"/>
          </a:p>
        </p:txBody>
      </p:sp>
      <p:pic>
        <p:nvPicPr>
          <p:cNvPr id="15" name="Picture 14" descr="images.jpeg">
            <a:extLst>
              <a:ext uri="{FF2B5EF4-FFF2-40B4-BE49-F238E27FC236}">
                <a16:creationId xmlns:a16="http://schemas.microsoft.com/office/drawing/2014/main" id="{9B3EF5C3-8856-5149-B5AD-35D62FC57C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192" y="5627834"/>
            <a:ext cx="2183720" cy="1185542"/>
          </a:xfrm>
          <a:prstGeom prst="rect">
            <a:avLst/>
          </a:prstGeom>
        </p:spPr>
      </p:pic>
      <p:sp>
        <p:nvSpPr>
          <p:cNvPr id="12" name="TextBox 11"/>
          <p:cNvSpPr txBox="1"/>
          <p:nvPr/>
        </p:nvSpPr>
        <p:spPr>
          <a:xfrm>
            <a:off x="4571999" y="1675101"/>
            <a:ext cx="3428628" cy="3785652"/>
          </a:xfrm>
          <a:prstGeom prst="rect">
            <a:avLst/>
          </a:prstGeom>
          <a:noFill/>
        </p:spPr>
        <p:txBody>
          <a:bodyPr wrap="square" rtlCol="0">
            <a:spAutoFit/>
          </a:bodyPr>
          <a:lstStyle/>
          <a:p>
            <a:r>
              <a:rPr lang="en-US" sz="2400" dirty="0"/>
              <a:t>Define the ‘right’ industry</a:t>
            </a:r>
          </a:p>
          <a:p>
            <a:endParaRPr lang="en-US" sz="2400" dirty="0"/>
          </a:p>
          <a:p>
            <a:r>
              <a:rPr lang="en-US" sz="2400" dirty="0"/>
              <a:t>Determine whether industries are converging</a:t>
            </a:r>
          </a:p>
          <a:p>
            <a:endParaRPr lang="en-US" sz="2400" dirty="0"/>
          </a:p>
          <a:p>
            <a:r>
              <a:rPr lang="en-US" sz="2400" dirty="0"/>
              <a:t>Identify complementary products</a:t>
            </a:r>
          </a:p>
          <a:p>
            <a:endParaRPr lang="en-US" sz="2400" b="1" dirty="0">
              <a:solidFill>
                <a:schemeClr val="accent1"/>
              </a:solidFill>
            </a:endParaRPr>
          </a:p>
        </p:txBody>
      </p:sp>
      <p:sp>
        <p:nvSpPr>
          <p:cNvPr id="16" name="TextBox 15"/>
          <p:cNvSpPr txBox="1"/>
          <p:nvPr/>
        </p:nvSpPr>
        <p:spPr>
          <a:xfrm>
            <a:off x="4465728" y="1110316"/>
            <a:ext cx="8674100" cy="461665"/>
          </a:xfrm>
          <a:prstGeom prst="rect">
            <a:avLst/>
          </a:prstGeom>
          <a:noFill/>
        </p:spPr>
        <p:txBody>
          <a:bodyPr wrap="square" rtlCol="0">
            <a:spAutoFit/>
          </a:bodyPr>
          <a:lstStyle/>
          <a:p>
            <a:r>
              <a:rPr lang="en-US" sz="2400" b="1" i="1" dirty="0">
                <a:solidFill>
                  <a:srgbClr val="FF0000"/>
                </a:solidFill>
                <a:latin typeface="Helvetica"/>
                <a:ea typeface="Helvetica"/>
                <a:cs typeface="Helvetica"/>
                <a:sym typeface="Helvetica"/>
              </a:rPr>
              <a:t>Other issues to consider</a:t>
            </a:r>
            <a:r>
              <a:rPr lang="mr-IN" sz="2400" b="1" i="1" dirty="0">
                <a:solidFill>
                  <a:srgbClr val="FF0000"/>
                </a:solidFill>
                <a:latin typeface="Helvetica"/>
                <a:ea typeface="Helvetica"/>
                <a:cs typeface="Helvetica"/>
                <a:sym typeface="Helvetica"/>
              </a:rPr>
              <a:t>…</a:t>
            </a:r>
            <a:endParaRPr lang="en-US" sz="2400" b="1" i="1" dirty="0">
              <a:solidFill>
                <a:srgbClr val="FF0000"/>
              </a:solidFill>
              <a:latin typeface="Avenir Light"/>
              <a:cs typeface="Avenir Light"/>
            </a:endParaRPr>
          </a:p>
        </p:txBody>
      </p:sp>
    </p:spTree>
    <p:extLst>
      <p:ext uri="{BB962C8B-B14F-4D97-AF65-F5344CB8AC3E}">
        <p14:creationId xmlns:p14="http://schemas.microsoft.com/office/powerpoint/2010/main" val="420411705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94759" y="903872"/>
          <a:ext cx="8121657" cy="4901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close up of a sign&#10;&#10;Description automatically generated">
            <a:extLst>
              <a:ext uri="{FF2B5EF4-FFF2-40B4-BE49-F238E27FC236}">
                <a16:creationId xmlns:a16="http://schemas.microsoft.com/office/drawing/2014/main" id="{A12C2495-B6DC-4B38-AB03-BACE33F30A9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497" y="0"/>
            <a:ext cx="423698" cy="615840"/>
          </a:xfrm>
          <a:prstGeom prst="rect">
            <a:avLst/>
          </a:prstGeom>
        </p:spPr>
      </p:pic>
    </p:spTree>
    <p:extLst>
      <p:ext uri="{BB962C8B-B14F-4D97-AF65-F5344CB8AC3E}">
        <p14:creationId xmlns:p14="http://schemas.microsoft.com/office/powerpoint/2010/main" val="329206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4715F-666C-9D4B-AF99-BE731BABBE01}"/>
              </a:ext>
            </a:extLst>
          </p:cNvPr>
          <p:cNvSpPr>
            <a:spLocks noGrp="1"/>
          </p:cNvSpPr>
          <p:nvPr>
            <p:ph type="title"/>
          </p:nvPr>
        </p:nvSpPr>
        <p:spPr/>
        <p:txBody>
          <a:bodyPr/>
          <a:lstStyle/>
          <a:p>
            <a:r>
              <a:rPr lang="en-US" dirty="0"/>
              <a:t>Announcement from the Student Union</a:t>
            </a:r>
          </a:p>
        </p:txBody>
      </p:sp>
      <p:sp>
        <p:nvSpPr>
          <p:cNvPr id="4" name="Date Placeholder 3">
            <a:extLst>
              <a:ext uri="{FF2B5EF4-FFF2-40B4-BE49-F238E27FC236}">
                <a16:creationId xmlns:a16="http://schemas.microsoft.com/office/drawing/2014/main" id="{611F2BE4-5C48-C740-89B0-49BCA0F1DC3C}"/>
              </a:ext>
            </a:extLst>
          </p:cNvPr>
          <p:cNvSpPr>
            <a:spLocks noGrp="1"/>
          </p:cNvSpPr>
          <p:nvPr>
            <p:ph type="dt" sz="half" idx="10"/>
          </p:nvPr>
        </p:nvSpPr>
        <p:spPr/>
        <p:txBody>
          <a:bodyPr/>
          <a:lstStyle/>
          <a:p>
            <a:fld id="{79F2AF39-F53C-4E00-924A-075C5FABD984}" type="datetime4">
              <a:rPr lang="en-GB" smtClean="0"/>
              <a:t>25 January 2020</a:t>
            </a:fld>
            <a:endParaRPr lang="en-GB" dirty="0"/>
          </a:p>
        </p:txBody>
      </p:sp>
      <p:sp>
        <p:nvSpPr>
          <p:cNvPr id="5" name="Footer Placeholder 4">
            <a:extLst>
              <a:ext uri="{FF2B5EF4-FFF2-40B4-BE49-F238E27FC236}">
                <a16:creationId xmlns:a16="http://schemas.microsoft.com/office/drawing/2014/main" id="{C025C425-02DD-924A-9C74-B57192E57F4A}"/>
              </a:ext>
            </a:extLst>
          </p:cNvPr>
          <p:cNvSpPr>
            <a:spLocks noGrp="1"/>
          </p:cNvSpPr>
          <p:nvPr>
            <p:ph type="ftr" sz="quarter" idx="11"/>
          </p:nvPr>
        </p:nvSpPr>
        <p:spPr/>
        <p:txBody>
          <a:bodyPr/>
          <a:lstStyle/>
          <a:p>
            <a:r>
              <a:rPr lang="en-GB"/>
              <a:t>Presentation Title</a:t>
            </a:r>
          </a:p>
        </p:txBody>
      </p:sp>
      <p:sp>
        <p:nvSpPr>
          <p:cNvPr id="6" name="Slide Number Placeholder 5">
            <a:extLst>
              <a:ext uri="{FF2B5EF4-FFF2-40B4-BE49-F238E27FC236}">
                <a16:creationId xmlns:a16="http://schemas.microsoft.com/office/drawing/2014/main" id="{7DEFB440-A273-7D40-8C49-273322C7CF93}"/>
              </a:ext>
            </a:extLst>
          </p:cNvPr>
          <p:cNvSpPr>
            <a:spLocks noGrp="1"/>
          </p:cNvSpPr>
          <p:nvPr>
            <p:ph type="sldNum" sz="quarter" idx="12"/>
          </p:nvPr>
        </p:nvSpPr>
        <p:spPr/>
        <p:txBody>
          <a:bodyPr/>
          <a:lstStyle/>
          <a:p>
            <a:fld id="{786194A1-5B28-41B4-A256-7AB656992733}" type="slidenum">
              <a:rPr lang="en-GB" smtClean="0"/>
              <a:t>44</a:t>
            </a:fld>
            <a:endParaRPr lang="en-GB" dirty="0"/>
          </a:p>
        </p:txBody>
      </p:sp>
      <p:pic>
        <p:nvPicPr>
          <p:cNvPr id="8" name="Picture 7" descr="A close up of a sign&#10;&#10;Description automatically generated">
            <a:extLst>
              <a:ext uri="{FF2B5EF4-FFF2-40B4-BE49-F238E27FC236}">
                <a16:creationId xmlns:a16="http://schemas.microsoft.com/office/drawing/2014/main" id="{B5B7F527-A1CC-E444-B5A6-A83AC292A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 y="981737"/>
            <a:ext cx="9144000" cy="5097726"/>
          </a:xfrm>
          <a:prstGeom prst="rect">
            <a:avLst/>
          </a:prstGeom>
        </p:spPr>
      </p:pic>
    </p:spTree>
    <p:extLst>
      <p:ext uri="{BB962C8B-B14F-4D97-AF65-F5344CB8AC3E}">
        <p14:creationId xmlns:p14="http://schemas.microsoft.com/office/powerpoint/2010/main" val="124647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82613B79-245B-D94F-8D2F-99E7C2463139}"/>
              </a:ext>
            </a:extLst>
          </p:cNvPr>
          <p:cNvSpPr>
            <a:spLocks noGrp="1"/>
          </p:cNvSpPr>
          <p:nvPr>
            <p:ph type="title"/>
          </p:nvPr>
        </p:nvSpPr>
        <p:spPr>
          <a:xfrm>
            <a:off x="447675" y="269875"/>
            <a:ext cx="8229600" cy="641350"/>
          </a:xfrm>
        </p:spPr>
        <p:txBody>
          <a:bodyPr/>
          <a:lstStyle/>
          <a:p>
            <a:pPr eaLnBrk="1" hangingPunct="1"/>
            <a:r>
              <a:rPr lang="en-GB" altLang="en-US"/>
              <a:t>Resource-based strategy</a:t>
            </a:r>
          </a:p>
        </p:txBody>
      </p:sp>
      <p:sp>
        <p:nvSpPr>
          <p:cNvPr id="36867" name="Content Placeholder 2">
            <a:extLst>
              <a:ext uri="{FF2B5EF4-FFF2-40B4-BE49-F238E27FC236}">
                <a16:creationId xmlns:a16="http://schemas.microsoft.com/office/drawing/2014/main" id="{422F786A-2DA4-274A-9E8E-ECEEAF279EE8}"/>
              </a:ext>
            </a:extLst>
          </p:cNvPr>
          <p:cNvSpPr>
            <a:spLocks noGrp="1"/>
          </p:cNvSpPr>
          <p:nvPr>
            <p:ph idx="1"/>
          </p:nvPr>
        </p:nvSpPr>
        <p:spPr>
          <a:xfrm>
            <a:off x="495300" y="1341438"/>
            <a:ext cx="8037513" cy="4062412"/>
          </a:xfrm>
        </p:spPr>
        <p:txBody>
          <a:bodyPr>
            <a:normAutofit fontScale="92500" lnSpcReduction="20000"/>
          </a:bodyPr>
          <a:lstStyle/>
          <a:p>
            <a:pPr eaLnBrk="1" hangingPunct="1"/>
            <a:r>
              <a:rPr lang="en-GB" altLang="en-US" sz="2400" b="1" i="1" dirty="0">
                <a:solidFill>
                  <a:srgbClr val="0070C0"/>
                </a:solidFill>
              </a:rPr>
              <a:t>The resource-based view (RBV) </a:t>
            </a:r>
            <a:r>
              <a:rPr lang="en-GB" altLang="en-US" sz="2400" dirty="0"/>
              <a:t>of strategy asserts that the competitive advantage and superior performance of an organisation are explained by the distinctiveness of its capabilities.</a:t>
            </a:r>
          </a:p>
          <a:p>
            <a:pPr eaLnBrk="1" hangingPunct="1">
              <a:buFont typeface="Arial" panose="020B0604020202020204" pitchFamily="34" charset="0"/>
              <a:buChar char="•"/>
            </a:pPr>
            <a:r>
              <a:rPr lang="en-GB" altLang="en-US" sz="2400" b="1" i="1" dirty="0">
                <a:solidFill>
                  <a:srgbClr val="0070C0"/>
                </a:solidFill>
              </a:rPr>
              <a:t>Strategic capabilities </a:t>
            </a:r>
            <a:r>
              <a:rPr lang="en-GB" altLang="en-US" sz="2400" dirty="0"/>
              <a:t>are the capabilities of an organisation that contribute to its long-term survival or competitive advantage.</a:t>
            </a:r>
            <a:endParaRPr lang="en-GB" altLang="en-US" sz="2400" b="1" i="1" dirty="0">
              <a:solidFill>
                <a:schemeClr val="accent1"/>
              </a:solidFill>
            </a:endParaRPr>
          </a:p>
          <a:p>
            <a:pPr marL="539750" lvl="1" eaLnBrk="1" hangingPunct="1">
              <a:buFont typeface="Wingdings" pitchFamily="2" charset="2"/>
              <a:buChar char="Ø"/>
            </a:pPr>
            <a:r>
              <a:rPr lang="en-GB" altLang="en-US" sz="2400" b="1" i="1" dirty="0">
                <a:solidFill>
                  <a:srgbClr val="0070C0"/>
                </a:solidFill>
              </a:rPr>
              <a:t>Resources</a:t>
            </a:r>
            <a:r>
              <a:rPr lang="en-GB" altLang="en-US" sz="2400" b="1" dirty="0"/>
              <a:t> </a:t>
            </a:r>
            <a:r>
              <a:rPr lang="en-GB" altLang="en-US" sz="2400" dirty="0"/>
              <a:t>are the assets that organisations have or can call upon (e.g. from partners or suppliers), that is</a:t>
            </a:r>
            <a:r>
              <a:rPr lang="en-GB" altLang="en-US" sz="2400" i="1" dirty="0">
                <a:solidFill>
                  <a:srgbClr val="0070C0"/>
                </a:solidFill>
              </a:rPr>
              <a:t> </a:t>
            </a:r>
            <a:r>
              <a:rPr lang="en-GB" altLang="en-US" sz="2400" b="1" i="1" dirty="0">
                <a:solidFill>
                  <a:srgbClr val="0070C0"/>
                </a:solidFill>
              </a:rPr>
              <a:t>‘what we have</a:t>
            </a:r>
            <a:r>
              <a:rPr lang="en-GB" altLang="en-US" sz="2400" b="1" dirty="0">
                <a:solidFill>
                  <a:srgbClr val="0070C0"/>
                </a:solidFill>
              </a:rPr>
              <a:t>’</a:t>
            </a:r>
            <a:r>
              <a:rPr lang="en-GB" altLang="en-US" sz="2400" dirty="0">
                <a:solidFill>
                  <a:srgbClr val="0070C0"/>
                </a:solidFill>
              </a:rPr>
              <a:t>.</a:t>
            </a:r>
            <a:r>
              <a:rPr lang="en-GB" altLang="en-US" sz="2400" b="1" dirty="0">
                <a:solidFill>
                  <a:srgbClr val="0070C0"/>
                </a:solidFill>
              </a:rPr>
              <a:t> </a:t>
            </a:r>
            <a:endParaRPr lang="en-GB" altLang="en-US" sz="2400" b="1" i="1" u="sng" dirty="0">
              <a:solidFill>
                <a:srgbClr val="0070C0"/>
              </a:solidFill>
            </a:endParaRPr>
          </a:p>
          <a:p>
            <a:pPr marL="539750" lvl="1" eaLnBrk="1" hangingPunct="1">
              <a:buFont typeface="Wingdings" pitchFamily="2" charset="2"/>
              <a:buChar char="Ø"/>
            </a:pPr>
            <a:r>
              <a:rPr lang="en-GB" altLang="en-US" sz="2400" b="1" i="1" dirty="0">
                <a:solidFill>
                  <a:srgbClr val="0070C0"/>
                </a:solidFill>
              </a:rPr>
              <a:t>Competences </a:t>
            </a:r>
            <a:r>
              <a:rPr lang="en-GB" altLang="en-US" sz="2400" dirty="0"/>
              <a:t>are the ways those assets are used or deployed effectively,</a:t>
            </a:r>
            <a:r>
              <a:rPr lang="en-GB" altLang="en-US" sz="2400" i="1" dirty="0">
                <a:solidFill>
                  <a:srgbClr val="0070C0"/>
                </a:solidFill>
              </a:rPr>
              <a:t> </a:t>
            </a:r>
            <a:r>
              <a:rPr lang="en-GB" altLang="en-US" sz="2400" dirty="0"/>
              <a:t>that is</a:t>
            </a:r>
            <a:r>
              <a:rPr lang="en-GB" altLang="en-US" sz="2400" i="1" dirty="0">
                <a:solidFill>
                  <a:srgbClr val="0070C0"/>
                </a:solidFill>
              </a:rPr>
              <a:t> </a:t>
            </a:r>
            <a:r>
              <a:rPr lang="en-GB" altLang="en-US" sz="2400" b="1" i="1" dirty="0">
                <a:solidFill>
                  <a:srgbClr val="0070C0"/>
                </a:solidFill>
              </a:rPr>
              <a:t>‘what we do well’ </a:t>
            </a:r>
            <a:r>
              <a:rPr lang="en-GB" altLang="en-US" sz="2400" i="1" dirty="0">
                <a:solidFill>
                  <a:srgbClr val="0070C0"/>
                </a:solidFill>
              </a:rPr>
              <a:t>.</a:t>
            </a:r>
            <a:endParaRPr lang="en-GB" altLang="en-US" sz="2400" u="sng" dirty="0"/>
          </a:p>
          <a:p>
            <a:pPr eaLnBrk="1" hangingPunct="1"/>
            <a:endParaRPr lang="en-GB" altLang="en-US" sz="2400" dirty="0"/>
          </a:p>
        </p:txBody>
      </p:sp>
      <p:sp>
        <p:nvSpPr>
          <p:cNvPr id="36868" name="Slide Number Placeholder 2">
            <a:extLst>
              <a:ext uri="{FF2B5EF4-FFF2-40B4-BE49-F238E27FC236}">
                <a16:creationId xmlns:a16="http://schemas.microsoft.com/office/drawing/2014/main" id="{4D2EC76D-1615-9A45-8543-212C1D38354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4383952-F093-F941-9088-9808A38B3734}" type="slidenum">
              <a:rPr lang="en-GB" altLang="en-US" smtClean="0">
                <a:solidFill>
                  <a:srgbClr val="BE0F34"/>
                </a:solidFill>
              </a:rPr>
              <a:pPr/>
              <a:t>45</a:t>
            </a:fld>
            <a:endParaRPr lang="en-GB" altLang="en-US">
              <a:solidFill>
                <a:srgbClr val="BE0F34"/>
              </a:solidFill>
            </a:endParaRPr>
          </a:p>
        </p:txBody>
      </p:sp>
    </p:spTree>
    <p:extLst>
      <p:ext uri="{BB962C8B-B14F-4D97-AF65-F5344CB8AC3E}">
        <p14:creationId xmlns:p14="http://schemas.microsoft.com/office/powerpoint/2010/main" val="338212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8011BB83-B49F-434F-976C-5038BDD72DA5}"/>
              </a:ext>
            </a:extLst>
          </p:cNvPr>
          <p:cNvSpPr>
            <a:spLocks noGrp="1"/>
          </p:cNvSpPr>
          <p:nvPr>
            <p:ph type="title"/>
          </p:nvPr>
        </p:nvSpPr>
        <p:spPr>
          <a:xfrm>
            <a:off x="447675" y="269875"/>
            <a:ext cx="8229600" cy="646113"/>
          </a:xfrm>
        </p:spPr>
        <p:txBody>
          <a:bodyPr/>
          <a:lstStyle/>
          <a:p>
            <a:pPr eaLnBrk="1" hangingPunct="1"/>
            <a:r>
              <a:rPr lang="en-GB" altLang="en-US"/>
              <a:t>Components of strategic capabilities</a:t>
            </a:r>
            <a:endParaRPr lang="en-GB" altLang="en-US" u="sng"/>
          </a:p>
        </p:txBody>
      </p:sp>
      <p:pic>
        <p:nvPicPr>
          <p:cNvPr id="38915" name="Picture 5">
            <a:extLst>
              <a:ext uri="{FF2B5EF4-FFF2-40B4-BE49-F238E27FC236}">
                <a16:creationId xmlns:a16="http://schemas.microsoft.com/office/drawing/2014/main" id="{F880A101-AD07-F64C-AD36-3628977A0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915988"/>
            <a:ext cx="8350250" cy="380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Content Placeholder 2">
            <a:extLst>
              <a:ext uri="{FF2B5EF4-FFF2-40B4-BE49-F238E27FC236}">
                <a16:creationId xmlns:a16="http://schemas.microsoft.com/office/drawing/2014/main" id="{7E70B6A5-F533-2B4B-B966-F712665FEF09}"/>
              </a:ext>
            </a:extLst>
          </p:cNvPr>
          <p:cNvSpPr>
            <a:spLocks noGrp="1"/>
          </p:cNvSpPr>
          <p:nvPr>
            <p:ph idx="1"/>
          </p:nvPr>
        </p:nvSpPr>
        <p:spPr>
          <a:xfrm>
            <a:off x="250825" y="4724400"/>
            <a:ext cx="8350250" cy="1657350"/>
          </a:xfrm>
        </p:spPr>
        <p:txBody>
          <a:bodyPr/>
          <a:lstStyle/>
          <a:p>
            <a:pPr eaLnBrk="1" hangingPunct="1">
              <a:spcAft>
                <a:spcPts val="600"/>
              </a:spcAft>
            </a:pPr>
            <a:r>
              <a:rPr lang="en-GB" altLang="en-US" sz="1800" i="1" u="sng"/>
              <a:t>Note on </a:t>
            </a:r>
            <a:r>
              <a:rPr lang="en-GB" altLang="en-US" sz="1800" b="1" i="1" u="sng"/>
              <a:t>Redundant capabilities:</a:t>
            </a:r>
          </a:p>
          <a:p>
            <a:pPr eaLnBrk="1" hangingPunct="1">
              <a:spcAft>
                <a:spcPts val="600"/>
              </a:spcAft>
              <a:buFont typeface="Arial" panose="020B0604020202020204" pitchFamily="34" charset="0"/>
              <a:buChar char="•"/>
            </a:pPr>
            <a:r>
              <a:rPr lang="en-GB" altLang="en-US" sz="1800"/>
              <a:t>Capabilities, however effective in the past, can become less relevant as industries evolve and change.</a:t>
            </a:r>
          </a:p>
          <a:p>
            <a:pPr eaLnBrk="1" hangingPunct="1">
              <a:spcAft>
                <a:spcPts val="600"/>
              </a:spcAft>
              <a:buFont typeface="Arial" panose="020B0604020202020204" pitchFamily="34" charset="0"/>
              <a:buChar char="•"/>
            </a:pPr>
            <a:r>
              <a:rPr lang="en-GB" altLang="en-US" sz="1800"/>
              <a:t>Such ‘capabilities’ can become </a:t>
            </a:r>
            <a:r>
              <a:rPr lang="en-GB" altLang="en-US" sz="1800" b="1" i="1">
                <a:solidFill>
                  <a:srgbClr val="0070C0"/>
                </a:solidFill>
              </a:rPr>
              <a:t>‘rigidities’</a:t>
            </a:r>
            <a:r>
              <a:rPr lang="en-GB" altLang="en-US" sz="1800" i="1">
                <a:solidFill>
                  <a:srgbClr val="0070C0"/>
                </a:solidFill>
              </a:rPr>
              <a:t> </a:t>
            </a:r>
            <a:r>
              <a:rPr lang="en-GB" altLang="en-US" sz="1800"/>
              <a:t>that inhibit change and become a weakness.</a:t>
            </a:r>
          </a:p>
        </p:txBody>
      </p:sp>
      <p:sp>
        <p:nvSpPr>
          <p:cNvPr id="38917" name="Slide Number Placeholder 2">
            <a:extLst>
              <a:ext uri="{FF2B5EF4-FFF2-40B4-BE49-F238E27FC236}">
                <a16:creationId xmlns:a16="http://schemas.microsoft.com/office/drawing/2014/main" id="{A68BF71F-6C11-FF40-8825-C82E5EBBD2A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4140FDC-4D1E-F14F-9A65-87200EF7F284}" type="slidenum">
              <a:rPr lang="en-GB" altLang="en-US" smtClean="0">
                <a:solidFill>
                  <a:srgbClr val="BE0F34"/>
                </a:solidFill>
              </a:rPr>
              <a:pPr/>
              <a:t>46</a:t>
            </a:fld>
            <a:endParaRPr lang="en-GB" altLang="en-US">
              <a:solidFill>
                <a:srgbClr val="BE0F34"/>
              </a:solidFill>
            </a:endParaRPr>
          </a:p>
        </p:txBody>
      </p:sp>
    </p:spTree>
    <p:extLst>
      <p:ext uri="{BB962C8B-B14F-4D97-AF65-F5344CB8AC3E}">
        <p14:creationId xmlns:p14="http://schemas.microsoft.com/office/powerpoint/2010/main" val="53640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431D58AC-D688-4942-ADCA-D836CF6129BE}"/>
              </a:ext>
            </a:extLst>
          </p:cNvPr>
          <p:cNvSpPr>
            <a:spLocks noGrp="1"/>
          </p:cNvSpPr>
          <p:nvPr>
            <p:ph type="title"/>
          </p:nvPr>
        </p:nvSpPr>
        <p:spPr>
          <a:xfrm>
            <a:off x="447675" y="269875"/>
            <a:ext cx="8229600" cy="641350"/>
          </a:xfrm>
        </p:spPr>
        <p:txBody>
          <a:bodyPr/>
          <a:lstStyle/>
          <a:p>
            <a:pPr eaLnBrk="1" hangingPunct="1"/>
            <a:r>
              <a:rPr lang="en-GB" altLang="en-US"/>
              <a:t>Dynamic capabilities</a:t>
            </a:r>
          </a:p>
        </p:txBody>
      </p:sp>
      <p:sp>
        <p:nvSpPr>
          <p:cNvPr id="40963" name="Content Placeholder 2">
            <a:extLst>
              <a:ext uri="{FF2B5EF4-FFF2-40B4-BE49-F238E27FC236}">
                <a16:creationId xmlns:a16="http://schemas.microsoft.com/office/drawing/2014/main" id="{F8F7A612-228F-074C-89CA-B18BC3669F5C}"/>
              </a:ext>
            </a:extLst>
          </p:cNvPr>
          <p:cNvSpPr>
            <a:spLocks noGrp="1"/>
          </p:cNvSpPr>
          <p:nvPr>
            <p:ph idx="1"/>
          </p:nvPr>
        </p:nvSpPr>
        <p:spPr>
          <a:xfrm>
            <a:off x="504825" y="1336675"/>
            <a:ext cx="7883525" cy="4432300"/>
          </a:xfrm>
        </p:spPr>
        <p:txBody>
          <a:bodyPr/>
          <a:lstStyle/>
          <a:p>
            <a:pPr eaLnBrk="1" hangingPunct="1"/>
            <a:r>
              <a:rPr lang="en-GB" altLang="en-US" sz="2400" b="1" i="1">
                <a:solidFill>
                  <a:srgbClr val="0070C0"/>
                </a:solidFill>
              </a:rPr>
              <a:t>Dynamic capabilities  </a:t>
            </a:r>
            <a:r>
              <a:rPr lang="en-GB" altLang="en-US" sz="2400"/>
              <a:t>are the means by which</a:t>
            </a:r>
            <a:r>
              <a:rPr lang="en-GB" altLang="en-US" sz="2400" b="1" i="1">
                <a:solidFill>
                  <a:srgbClr val="0070C0"/>
                </a:solidFill>
              </a:rPr>
              <a:t> </a:t>
            </a:r>
            <a:r>
              <a:rPr lang="en-GB" altLang="en-US" sz="2400"/>
              <a:t>an organisation has the ability to </a:t>
            </a:r>
            <a:r>
              <a:rPr lang="en-GB" altLang="en-US" sz="2400" u="sng"/>
              <a:t>renew and recreate</a:t>
            </a:r>
            <a:r>
              <a:rPr lang="en-GB" altLang="en-US" sz="2400"/>
              <a:t> its strategic capabilities to </a:t>
            </a:r>
            <a:r>
              <a:rPr lang="en-GB" altLang="en-US" sz="2400" u="sng"/>
              <a:t>meet the needs</a:t>
            </a:r>
            <a:r>
              <a:rPr lang="en-GB" altLang="en-US" sz="2400"/>
              <a:t> of changing environments.</a:t>
            </a:r>
          </a:p>
          <a:p>
            <a:pPr eaLnBrk="1" hangingPunct="1">
              <a:buFont typeface="Wingdings" pitchFamily="2" charset="2"/>
              <a:buChar char="Ø"/>
            </a:pPr>
            <a:r>
              <a:rPr lang="en-GB" altLang="en-US" sz="2400"/>
              <a:t>Such capabilities are </a:t>
            </a:r>
            <a:r>
              <a:rPr lang="en-GB" altLang="en-US" sz="2400" u="sng"/>
              <a:t>distinct from </a:t>
            </a:r>
            <a:r>
              <a:rPr lang="en-GB" altLang="en-US" sz="2400" i="1" u="sng"/>
              <a:t>ordinary capabilities</a:t>
            </a:r>
            <a:r>
              <a:rPr lang="en-GB" altLang="en-US" sz="2400" u="sng"/>
              <a:t> </a:t>
            </a:r>
            <a:r>
              <a:rPr lang="en-GB" altLang="en-US" sz="2400"/>
              <a:t>that may be necessary to operate efficiently now but that may not be sufficient to sustain superior performance in the future.</a:t>
            </a:r>
          </a:p>
        </p:txBody>
      </p:sp>
      <p:sp>
        <p:nvSpPr>
          <p:cNvPr id="40964" name="Slide Number Placeholder 2">
            <a:extLst>
              <a:ext uri="{FF2B5EF4-FFF2-40B4-BE49-F238E27FC236}">
                <a16:creationId xmlns:a16="http://schemas.microsoft.com/office/drawing/2014/main" id="{E330ACA5-A06A-0A45-B005-E2B5C98E6CE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922D512F-34F7-5A46-BD10-5B930483607F}" type="slidenum">
              <a:rPr lang="en-GB" altLang="en-US" smtClean="0">
                <a:solidFill>
                  <a:srgbClr val="BE0F34"/>
                </a:solidFill>
              </a:rPr>
              <a:pPr/>
              <a:t>47</a:t>
            </a:fld>
            <a:endParaRPr lang="en-GB" altLang="en-US">
              <a:solidFill>
                <a:srgbClr val="BE0F34"/>
              </a:solidFill>
            </a:endParaRPr>
          </a:p>
        </p:txBody>
      </p:sp>
    </p:spTree>
    <p:extLst>
      <p:ext uri="{BB962C8B-B14F-4D97-AF65-F5344CB8AC3E}">
        <p14:creationId xmlns:p14="http://schemas.microsoft.com/office/powerpoint/2010/main" val="157241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269776"/>
            <a:ext cx="8081963" cy="3908773"/>
          </a:xfrm>
        </p:spPr>
      </p:pic>
      <p:sp>
        <p:nvSpPr>
          <p:cNvPr id="4" name="Date Placeholder 3"/>
          <p:cNvSpPr>
            <a:spLocks noGrp="1"/>
          </p:cNvSpPr>
          <p:nvPr>
            <p:ph type="dt" sz="half" idx="10"/>
          </p:nvPr>
        </p:nvSpPr>
        <p:spPr/>
        <p:txBody>
          <a:bodyPr/>
          <a:lstStyle/>
          <a:p>
            <a:fld id="{79F2AF39-F53C-4E00-924A-075C5FABD984}" type="datetime4">
              <a:rPr lang="en-GB" smtClean="0"/>
              <a:t>25 January 2020</a:t>
            </a:fld>
            <a:endParaRPr lang="en-GB" dirty="0"/>
          </a:p>
        </p:txBody>
      </p:sp>
      <p:sp>
        <p:nvSpPr>
          <p:cNvPr id="5" name="Footer Placeholder 4"/>
          <p:cNvSpPr>
            <a:spLocks noGrp="1"/>
          </p:cNvSpPr>
          <p:nvPr>
            <p:ph type="ftr" sz="quarter" idx="11"/>
          </p:nvPr>
        </p:nvSpPr>
        <p:spPr/>
        <p:txBody>
          <a:bodyPr/>
          <a:lstStyle/>
          <a:p>
            <a:r>
              <a:rPr lang="en-GB"/>
              <a:t>Presentation Title</a:t>
            </a:r>
          </a:p>
        </p:txBody>
      </p:sp>
      <p:sp>
        <p:nvSpPr>
          <p:cNvPr id="6" name="Slide Number Placeholder 5"/>
          <p:cNvSpPr>
            <a:spLocks noGrp="1"/>
          </p:cNvSpPr>
          <p:nvPr>
            <p:ph type="sldNum" sz="quarter" idx="12"/>
          </p:nvPr>
        </p:nvSpPr>
        <p:spPr/>
        <p:txBody>
          <a:bodyPr/>
          <a:lstStyle/>
          <a:p>
            <a:fld id="{786194A1-5B28-41B4-A256-7AB656992733}" type="slidenum">
              <a:rPr lang="en-GB" smtClean="0"/>
              <a:t>48</a:t>
            </a:fld>
            <a:endParaRPr lang="en-GB" dirty="0"/>
          </a:p>
        </p:txBody>
      </p:sp>
      <p:sp>
        <p:nvSpPr>
          <p:cNvPr id="8" name="Rectangle 7"/>
          <p:cNvSpPr/>
          <p:nvPr/>
        </p:nvSpPr>
        <p:spPr>
          <a:xfrm>
            <a:off x="1619672" y="4365104"/>
            <a:ext cx="6192688" cy="646331"/>
          </a:xfrm>
          <a:prstGeom prst="rect">
            <a:avLst/>
          </a:prstGeom>
        </p:spPr>
        <p:txBody>
          <a:bodyPr wrap="square">
            <a:spAutoFit/>
          </a:bodyPr>
          <a:lstStyle/>
          <a:p>
            <a:r>
              <a:rPr lang="en-US" dirty="0">
                <a:hlinkClick r:id="rId3"/>
              </a:rPr>
              <a:t>https://www.youtube.com/watch?v=MePzW82AgbQ</a:t>
            </a:r>
            <a:endParaRPr lang="en-US" dirty="0"/>
          </a:p>
          <a:p>
            <a:endParaRPr lang="en-US" dirty="0"/>
          </a:p>
        </p:txBody>
      </p:sp>
      <p:sp>
        <p:nvSpPr>
          <p:cNvPr id="9" name="Rectangle 8"/>
          <p:cNvSpPr/>
          <p:nvPr/>
        </p:nvSpPr>
        <p:spPr>
          <a:xfrm>
            <a:off x="1619672" y="4920991"/>
            <a:ext cx="5688632" cy="646331"/>
          </a:xfrm>
          <a:prstGeom prst="rect">
            <a:avLst/>
          </a:prstGeom>
        </p:spPr>
        <p:txBody>
          <a:bodyPr wrap="square">
            <a:spAutoFit/>
          </a:bodyPr>
          <a:lstStyle/>
          <a:p>
            <a:r>
              <a:rPr lang="en-US" dirty="0">
                <a:hlinkClick r:id="rId4"/>
              </a:rPr>
              <a:t>https://www.youtube.com/watch?v=TFDiPm4VaW0</a:t>
            </a:r>
            <a:r>
              <a:rPr lang="en-US" dirty="0"/>
              <a:t> (17 min case study)</a:t>
            </a:r>
          </a:p>
        </p:txBody>
      </p:sp>
    </p:spTree>
    <p:extLst>
      <p:ext uri="{BB962C8B-B14F-4D97-AF65-F5344CB8AC3E}">
        <p14:creationId xmlns:p14="http://schemas.microsoft.com/office/powerpoint/2010/main" val="290061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GB" dirty="0"/>
              <a:t>Threshold and distinctive</a:t>
            </a:r>
            <a:br>
              <a:rPr lang="en-GB" dirty="0"/>
            </a:br>
            <a:r>
              <a:rPr lang="en-GB" dirty="0"/>
              <a:t>capabilities</a:t>
            </a:r>
          </a:p>
        </p:txBody>
      </p:sp>
      <p:sp>
        <p:nvSpPr>
          <p:cNvPr id="3" name="Rectangle 2"/>
          <p:cNvSpPr/>
          <p:nvPr/>
        </p:nvSpPr>
        <p:spPr>
          <a:xfrm>
            <a:off x="215842" y="4725144"/>
            <a:ext cx="3711759" cy="1754326"/>
          </a:xfrm>
          <a:prstGeom prst="rect">
            <a:avLst/>
          </a:prstGeom>
        </p:spPr>
        <p:txBody>
          <a:bodyPr wrap="square">
            <a:spAutoFit/>
          </a:bodyPr>
          <a:lstStyle/>
          <a:p>
            <a:r>
              <a:rPr lang="en-GB" altLang="en-US" b="1" i="1">
                <a:solidFill>
                  <a:srgbClr val="0070C0"/>
                </a:solidFill>
              </a:rPr>
              <a:t>Threshold capabilities </a:t>
            </a:r>
            <a:r>
              <a:rPr lang="en-GB" altLang="en-US"/>
              <a:t>are those needed for an organisation to meet the necessary requirements to compete in a given market and achieve parity with competitors in that market – </a:t>
            </a:r>
            <a:r>
              <a:rPr lang="en-GB" altLang="en-US" i="1">
                <a:solidFill>
                  <a:srgbClr val="0070C0"/>
                </a:solidFill>
              </a:rPr>
              <a:t>‘qualifiers’.</a:t>
            </a:r>
            <a:endParaRPr lang="en-GB" altLang="en-US" i="1" dirty="0">
              <a:solidFill>
                <a:srgbClr val="0070C0"/>
              </a:solidFill>
            </a:endParaRPr>
          </a:p>
        </p:txBody>
      </p:sp>
      <p:sp>
        <p:nvSpPr>
          <p:cNvPr id="4" name="Rectangle 3"/>
          <p:cNvSpPr/>
          <p:nvPr/>
        </p:nvSpPr>
        <p:spPr>
          <a:xfrm>
            <a:off x="4499992" y="4725144"/>
            <a:ext cx="3923928" cy="1200329"/>
          </a:xfrm>
          <a:prstGeom prst="rect">
            <a:avLst/>
          </a:prstGeom>
        </p:spPr>
        <p:txBody>
          <a:bodyPr wrap="square">
            <a:spAutoFit/>
          </a:bodyPr>
          <a:lstStyle/>
          <a:p>
            <a:r>
              <a:rPr lang="en-GB" altLang="en-US" b="1" i="1" dirty="0">
                <a:solidFill>
                  <a:srgbClr val="0070C0"/>
                </a:solidFill>
              </a:rPr>
              <a:t>Distinctive capabilities </a:t>
            </a:r>
            <a:r>
              <a:rPr lang="en-GB" altLang="en-US" dirty="0"/>
              <a:t>are those that critically underpin competitive advantage and that others cannot imitate or obtain – </a:t>
            </a:r>
            <a:r>
              <a:rPr lang="en-GB" altLang="en-US" i="1" dirty="0">
                <a:solidFill>
                  <a:srgbClr val="0070C0"/>
                </a:solidFill>
              </a:rPr>
              <a:t>‘winners’.</a:t>
            </a:r>
            <a:endParaRPr lang="en-GB" altLang="en-US" b="1" i="1" dirty="0">
              <a:solidFill>
                <a:srgbClr val="0070C0"/>
              </a:solidFill>
            </a:endParaRPr>
          </a:p>
        </p:txBody>
      </p:sp>
      <p:pic>
        <p:nvPicPr>
          <p:cNvPr id="6" name="Picture 11" descr="Table-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157" y="1916832"/>
            <a:ext cx="8002661" cy="2101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843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534179A9-D8E4-3549-A4AD-506B368FD9B4}"/>
              </a:ext>
            </a:extLst>
          </p:cNvPr>
          <p:cNvSpPr>
            <a:spLocks noGrp="1"/>
          </p:cNvSpPr>
          <p:nvPr>
            <p:ph type="title"/>
          </p:nvPr>
        </p:nvSpPr>
        <p:spPr>
          <a:xfrm>
            <a:off x="215900" y="269875"/>
            <a:ext cx="8316913" cy="638175"/>
          </a:xfrm>
        </p:spPr>
        <p:txBody>
          <a:bodyPr/>
          <a:lstStyle/>
          <a:p>
            <a:r>
              <a:rPr lang="en-GB" altLang="en-US" sz="2400" dirty="0">
                <a:cs typeface="Arial" panose="020B0604020202020204" pitchFamily="34" charset="0"/>
              </a:rPr>
              <a:t>Business Environment</a:t>
            </a:r>
          </a:p>
        </p:txBody>
      </p:sp>
      <p:sp>
        <p:nvSpPr>
          <p:cNvPr id="47106" name="Content Placeholder 2">
            <a:extLst>
              <a:ext uri="{FF2B5EF4-FFF2-40B4-BE49-F238E27FC236}">
                <a16:creationId xmlns:a16="http://schemas.microsoft.com/office/drawing/2014/main" id="{20AACAF0-D5D7-8947-9AF5-24F4C460B44D}"/>
              </a:ext>
            </a:extLst>
          </p:cNvPr>
          <p:cNvSpPr>
            <a:spLocks noGrp="1"/>
          </p:cNvSpPr>
          <p:nvPr>
            <p:ph idx="1"/>
          </p:nvPr>
        </p:nvSpPr>
        <p:spPr>
          <a:xfrm>
            <a:off x="180975" y="1125538"/>
            <a:ext cx="8229600" cy="2159000"/>
          </a:xfrm>
        </p:spPr>
        <p:txBody>
          <a:bodyPr>
            <a:normAutofit lnSpcReduction="10000"/>
          </a:bodyPr>
          <a:lstStyle/>
          <a:p>
            <a:pPr marL="0" indent="0">
              <a:lnSpc>
                <a:spcPct val="80000"/>
              </a:lnSpc>
              <a:defRPr/>
            </a:pPr>
            <a:r>
              <a:rPr lang="en-GB" altLang="en-US" sz="2000" dirty="0">
                <a:cs typeface="Arial" panose="020B0604020202020204" pitchFamily="34" charset="0"/>
              </a:rPr>
              <a:t>Formed by relationship between:</a:t>
            </a:r>
          </a:p>
          <a:p>
            <a:pPr lvl="1">
              <a:lnSpc>
                <a:spcPct val="80000"/>
              </a:lnSpc>
              <a:defRPr/>
            </a:pPr>
            <a:r>
              <a:rPr lang="en-GB" altLang="en-US" sz="2000" dirty="0">
                <a:cs typeface="Arial" panose="020B0604020202020204" pitchFamily="34" charset="0"/>
              </a:rPr>
              <a:t>Customers, suppliers and competitors</a:t>
            </a:r>
          </a:p>
          <a:p>
            <a:pPr lvl="2">
              <a:lnSpc>
                <a:spcPct val="80000"/>
              </a:lnSpc>
              <a:defRPr/>
            </a:pPr>
            <a:r>
              <a:rPr lang="en-GB" altLang="en-US" sz="2000" dirty="0">
                <a:cs typeface="Arial" panose="020B0604020202020204" pitchFamily="34" charset="0"/>
              </a:rPr>
              <a:t>i.e. industry’s environment</a:t>
            </a:r>
          </a:p>
          <a:p>
            <a:pPr marL="269875" lvl="2" indent="0">
              <a:lnSpc>
                <a:spcPct val="80000"/>
              </a:lnSpc>
              <a:buFont typeface="Arial" panose="020B0604020202020204" pitchFamily="34" charset="0"/>
              <a:buNone/>
              <a:defRPr/>
            </a:pPr>
            <a:endParaRPr lang="en-GB" altLang="en-US" sz="2000" dirty="0">
              <a:cs typeface="Arial" panose="020B0604020202020204" pitchFamily="34" charset="0"/>
            </a:endParaRPr>
          </a:p>
          <a:p>
            <a:pPr lvl="1">
              <a:lnSpc>
                <a:spcPct val="80000"/>
              </a:lnSpc>
              <a:defRPr/>
            </a:pPr>
            <a:r>
              <a:rPr lang="en-GB" altLang="en-US" sz="2000" dirty="0">
                <a:cs typeface="Arial" panose="020B0604020202020204" pitchFamily="34" charset="0"/>
              </a:rPr>
              <a:t>Essential to link environmental analysis to industry analysis</a:t>
            </a:r>
          </a:p>
          <a:p>
            <a:pPr lvl="2">
              <a:lnSpc>
                <a:spcPct val="80000"/>
              </a:lnSpc>
              <a:defRPr/>
            </a:pPr>
            <a:r>
              <a:rPr lang="en-GB" altLang="en-US" sz="2000" dirty="0">
                <a:cs typeface="Arial" panose="020B0604020202020204" pitchFamily="34" charset="0"/>
              </a:rPr>
              <a:t>Use PEST(LE) &amp; Porters 5 Forces</a:t>
            </a:r>
          </a:p>
        </p:txBody>
      </p:sp>
      <p:sp>
        <p:nvSpPr>
          <p:cNvPr id="22532" name="Slide Number Placeholder 3">
            <a:extLst>
              <a:ext uri="{FF2B5EF4-FFF2-40B4-BE49-F238E27FC236}">
                <a16:creationId xmlns:a16="http://schemas.microsoft.com/office/drawing/2014/main" id="{171F3C83-D38E-154D-B7A1-BE08480DB93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BA717F3-E13E-1B40-8AEF-06EE12EA74D1}" type="slidenum">
              <a:rPr lang="en-GB" altLang="en-US" sz="1400" smtClean="0"/>
              <a:pPr/>
              <a:t>5</a:t>
            </a:fld>
            <a:endParaRPr lang="en-GB" altLang="en-US" sz="1400"/>
          </a:p>
        </p:txBody>
      </p:sp>
      <p:pic>
        <p:nvPicPr>
          <p:cNvPr id="22533" name="Picture 6">
            <a:extLst>
              <a:ext uri="{FF2B5EF4-FFF2-40B4-BE49-F238E27FC236}">
                <a16:creationId xmlns:a16="http://schemas.microsoft.com/office/drawing/2014/main" id="{2BB1AFA8-76D0-4D47-8B51-35882F0DF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3716338"/>
            <a:ext cx="7345363" cy="2520950"/>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23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85750" y="642938"/>
            <a:ext cx="8424863" cy="1143000"/>
          </a:xfrm>
        </p:spPr>
        <p:txBody>
          <a:bodyPr/>
          <a:lstStyle/>
          <a:p>
            <a:r>
              <a:rPr lang="en-GB" altLang="en-US"/>
              <a:t>Core competences</a:t>
            </a:r>
          </a:p>
        </p:txBody>
      </p:sp>
      <p:sp>
        <p:nvSpPr>
          <p:cNvPr id="22531" name="Content Placeholder 2"/>
          <p:cNvSpPr>
            <a:spLocks noGrp="1"/>
          </p:cNvSpPr>
          <p:nvPr>
            <p:ph idx="1"/>
          </p:nvPr>
        </p:nvSpPr>
        <p:spPr>
          <a:xfrm>
            <a:off x="509588" y="1346200"/>
            <a:ext cx="8474075" cy="4541838"/>
          </a:xfrm>
        </p:spPr>
        <p:txBody>
          <a:bodyPr>
            <a:normAutofit fontScale="92500" lnSpcReduction="10000"/>
          </a:bodyPr>
          <a:lstStyle/>
          <a:p>
            <a:pPr>
              <a:buFontTx/>
              <a:buNone/>
            </a:pPr>
            <a:r>
              <a:rPr lang="en-GB" altLang="en-US" sz="3000" dirty="0"/>
              <a:t>	</a:t>
            </a:r>
            <a:r>
              <a:rPr lang="en-GB" altLang="en-US" sz="3000" b="1" dirty="0"/>
              <a:t>Core competences</a:t>
            </a:r>
            <a:r>
              <a:rPr lang="en-GB" altLang="en-US" sz="3000" b="1" baseline="30000" dirty="0"/>
              <a:t>1</a:t>
            </a:r>
            <a:r>
              <a:rPr lang="en-GB" altLang="en-US" sz="3000" b="1" dirty="0"/>
              <a:t> </a:t>
            </a:r>
            <a:r>
              <a:rPr lang="en-GB" altLang="en-US" sz="3000" dirty="0"/>
              <a:t>are the</a:t>
            </a:r>
            <a:r>
              <a:rPr lang="en-GB" altLang="en-US" sz="3000" i="1" dirty="0"/>
              <a:t> </a:t>
            </a:r>
            <a:r>
              <a:rPr lang="en-GB" altLang="en-US" sz="3000" b="1" i="1" dirty="0">
                <a:solidFill>
                  <a:srgbClr val="0070C0"/>
                </a:solidFill>
              </a:rPr>
              <a:t>linked set </a:t>
            </a:r>
            <a:r>
              <a:rPr lang="en-GB" altLang="en-US" sz="3000" dirty="0"/>
              <a:t>of skills, activities and resources that, together:</a:t>
            </a:r>
          </a:p>
          <a:p>
            <a:pPr marL="457200" indent="-457200">
              <a:buFont typeface="Arial" charset="0"/>
              <a:buChar char="•"/>
            </a:pPr>
            <a:r>
              <a:rPr lang="en-GB" altLang="en-US" sz="3000" dirty="0"/>
              <a:t>deliver customer value</a:t>
            </a:r>
          </a:p>
          <a:p>
            <a:pPr marL="457200" indent="-457200">
              <a:buFont typeface="Arial" charset="0"/>
              <a:buChar char="•"/>
            </a:pPr>
            <a:r>
              <a:rPr lang="en-GB" altLang="en-US" sz="3000" dirty="0"/>
              <a:t>differentiate a business from its competitors</a:t>
            </a:r>
          </a:p>
          <a:p>
            <a:pPr marL="457200" indent="-457200">
              <a:buFont typeface="Arial" charset="0"/>
              <a:buChar char="•"/>
            </a:pPr>
            <a:r>
              <a:rPr lang="en-GB" altLang="en-US" sz="3000" dirty="0"/>
              <a:t>potentially, can be extended and developed as markets change or new opportunities arise.</a:t>
            </a:r>
            <a:r>
              <a:rPr lang="en-GB" altLang="en-US" dirty="0"/>
              <a:t> </a:t>
            </a:r>
          </a:p>
          <a:p>
            <a:pPr>
              <a:buFontTx/>
              <a:buNone/>
            </a:pPr>
            <a:endParaRPr lang="en-GB" altLang="en-US" sz="2000" dirty="0"/>
          </a:p>
          <a:p>
            <a:pPr>
              <a:buFontTx/>
              <a:buNone/>
            </a:pPr>
            <a:r>
              <a:rPr lang="en-GB" altLang="en-US" sz="2000" dirty="0"/>
              <a:t>	</a:t>
            </a:r>
            <a:r>
              <a:rPr lang="en-GB" altLang="en-US" sz="2000" baseline="30000" dirty="0"/>
              <a:t>1</a:t>
            </a:r>
            <a:r>
              <a:rPr lang="en-GB" altLang="en-US" sz="2000" dirty="0"/>
              <a:t>G. Hamel and C.K. </a:t>
            </a:r>
            <a:r>
              <a:rPr lang="en-GB" altLang="en-US" sz="2000" dirty="0" err="1"/>
              <a:t>Prahalad</a:t>
            </a:r>
            <a:r>
              <a:rPr lang="en-GB" altLang="en-US" sz="2000" dirty="0"/>
              <a:t>, ‘The core competence of the corporation’, </a:t>
            </a:r>
            <a:r>
              <a:rPr lang="en-GB" altLang="en-US" sz="2000" i="1" dirty="0"/>
              <a:t>Harvard Business Review, vol. 68, no. 3 </a:t>
            </a:r>
            <a:r>
              <a:rPr lang="en-GB" altLang="en-US" sz="2000" dirty="0"/>
              <a:t>(1990),</a:t>
            </a:r>
          </a:p>
          <a:p>
            <a:pPr>
              <a:buFontTx/>
              <a:buNone/>
            </a:pPr>
            <a:r>
              <a:rPr lang="en-GB" altLang="en-US" sz="2000" dirty="0"/>
              <a:t>	pp. 79–91.</a:t>
            </a:r>
            <a:endParaRPr lang="en-GB" altLang="en-US" dirty="0"/>
          </a:p>
        </p:txBody>
      </p:sp>
    </p:spTree>
    <p:extLst>
      <p:ext uri="{BB962C8B-B14F-4D97-AF65-F5344CB8AC3E}">
        <p14:creationId xmlns:p14="http://schemas.microsoft.com/office/powerpoint/2010/main" val="80020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323850" y="34925"/>
            <a:ext cx="7772400" cy="533400"/>
          </a:xfrm>
        </p:spPr>
        <p:txBody>
          <a:bodyPr>
            <a:normAutofit fontScale="90000"/>
          </a:bodyPr>
          <a:lstStyle/>
          <a:p>
            <a:pPr>
              <a:defRPr/>
            </a:pPr>
            <a:r>
              <a:rPr lang="en-US" sz="2400" b="1" dirty="0">
                <a:solidFill>
                  <a:schemeClr val="bg1"/>
                </a:solidFill>
                <a:latin typeface="Arial" pitchFamily="34" charset="0"/>
                <a:cs typeface="Arial" pitchFamily="34" charset="0"/>
              </a:rPr>
              <a:t> </a:t>
            </a:r>
            <a:br>
              <a:rPr lang="en-US" sz="2400" b="1" dirty="0">
                <a:solidFill>
                  <a:schemeClr val="bg1"/>
                </a:solidFill>
                <a:effectLst>
                  <a:outerShdw blurRad="38100" dist="38100" dir="2700000" algn="tl">
                    <a:srgbClr val="FFFFFF"/>
                  </a:outerShdw>
                </a:effectLst>
                <a:latin typeface="Arial" pitchFamily="34" charset="0"/>
                <a:cs typeface="Arial" pitchFamily="34" charset="0"/>
              </a:rPr>
            </a:br>
            <a:br>
              <a:rPr lang="en-US" sz="2400" b="1" dirty="0">
                <a:solidFill>
                  <a:schemeClr val="bg1"/>
                </a:solidFill>
                <a:effectLst>
                  <a:outerShdw blurRad="38100" dist="38100" dir="2700000" algn="tl">
                    <a:srgbClr val="FFFFFF"/>
                  </a:outerShdw>
                </a:effectLst>
                <a:latin typeface="Arial" pitchFamily="34" charset="0"/>
                <a:cs typeface="Arial" pitchFamily="34" charset="0"/>
              </a:rPr>
            </a:br>
            <a:r>
              <a:rPr lang="en-US" sz="2400" b="1" dirty="0">
                <a:solidFill>
                  <a:schemeClr val="bg1"/>
                </a:solidFill>
                <a:latin typeface="Arial" pitchFamily="34" charset="0"/>
                <a:cs typeface="Arial" pitchFamily="34" charset="0"/>
              </a:rPr>
              <a:t> </a:t>
            </a:r>
            <a:br>
              <a:rPr lang="en-GB" sz="2400" b="1" dirty="0">
                <a:solidFill>
                  <a:schemeClr val="bg1"/>
                </a:solidFill>
              </a:rPr>
            </a:br>
            <a:r>
              <a:rPr lang="en-GB" sz="2400" b="1" dirty="0">
                <a:solidFill>
                  <a:schemeClr val="bg1"/>
                </a:solidFill>
              </a:rPr>
              <a:t>A Core competence model of </a:t>
            </a:r>
            <a:br>
              <a:rPr lang="en-GB" sz="2400" b="1" dirty="0">
                <a:solidFill>
                  <a:schemeClr val="bg1"/>
                </a:solidFill>
              </a:rPr>
            </a:br>
            <a:r>
              <a:rPr lang="en-GB" sz="2400" b="1" dirty="0">
                <a:solidFill>
                  <a:schemeClr val="tx1"/>
                </a:solidFill>
              </a:rPr>
              <a:t>the composition of Goods </a:t>
            </a:r>
            <a:r>
              <a:rPr lang="en-GB" sz="2400" b="1" dirty="0">
                <a:solidFill>
                  <a:schemeClr val="bg1"/>
                </a:solidFill>
              </a:rPr>
              <a:t>and Services</a:t>
            </a:r>
            <a:br>
              <a:rPr lang="en-GB" sz="2400" b="1" dirty="0">
                <a:solidFill>
                  <a:schemeClr val="bg1"/>
                </a:solidFill>
              </a:rPr>
            </a:br>
            <a:endParaRPr lang="en-GB" sz="2400" b="1" dirty="0">
              <a:solidFill>
                <a:schemeClr val="bg1"/>
              </a:solidFill>
            </a:endParaRPr>
          </a:p>
        </p:txBody>
      </p:sp>
      <p:graphicFrame>
        <p:nvGraphicFramePr>
          <p:cNvPr id="25603" name="Object 3"/>
          <p:cNvGraphicFramePr>
            <a:graphicFrameLocks noChangeAspect="1"/>
          </p:cNvGraphicFramePr>
          <p:nvPr/>
        </p:nvGraphicFramePr>
        <p:xfrm>
          <a:off x="0" y="836712"/>
          <a:ext cx="9144000" cy="5300662"/>
        </p:xfrm>
        <a:graphic>
          <a:graphicData uri="http://schemas.openxmlformats.org/presentationml/2006/ole">
            <mc:AlternateContent xmlns:mc="http://schemas.openxmlformats.org/markup-compatibility/2006">
              <mc:Choice xmlns:v="urn:schemas-microsoft-com:vml" Requires="v">
                <p:oleObj spid="_x0000_s4106" name="Slide" r:id="rId3" imgW="4572000" imgH="3429000" progId="PowerPoint.Slide.8">
                  <p:embed/>
                </p:oleObj>
              </mc:Choice>
              <mc:Fallback>
                <p:oleObj name="Slide" r:id="rId3" imgW="4572000" imgH="3429000" progId="PowerPoint.Slide.8">
                  <p:embed/>
                  <p:pic>
                    <p:nvPicPr>
                      <p:cNvPr id="2560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36712"/>
                        <a:ext cx="9144000" cy="53006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6737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CBF6A55A-A710-D14A-A1FE-07E3D772B484}"/>
              </a:ext>
            </a:extLst>
          </p:cNvPr>
          <p:cNvSpPr>
            <a:spLocks noGrp="1"/>
          </p:cNvSpPr>
          <p:nvPr>
            <p:ph type="title"/>
          </p:nvPr>
        </p:nvSpPr>
        <p:spPr>
          <a:xfrm>
            <a:off x="447675" y="546100"/>
            <a:ext cx="8229600" cy="641350"/>
          </a:xfrm>
        </p:spPr>
        <p:txBody>
          <a:bodyPr/>
          <a:lstStyle/>
          <a:p>
            <a:pPr eaLnBrk="1" hangingPunct="1"/>
            <a:r>
              <a:rPr lang="en-GB" altLang="en-US"/>
              <a:t>VRIO</a:t>
            </a:r>
          </a:p>
        </p:txBody>
      </p:sp>
      <p:sp>
        <p:nvSpPr>
          <p:cNvPr id="15363" name="Content Placeholder 2">
            <a:extLst>
              <a:ext uri="{FF2B5EF4-FFF2-40B4-BE49-F238E27FC236}">
                <a16:creationId xmlns:a16="http://schemas.microsoft.com/office/drawing/2014/main" id="{CB060FA2-BC34-E14A-9EDD-A0B1046B2C71}"/>
              </a:ext>
            </a:extLst>
          </p:cNvPr>
          <p:cNvSpPr>
            <a:spLocks noGrp="1"/>
          </p:cNvSpPr>
          <p:nvPr>
            <p:ph idx="1"/>
          </p:nvPr>
        </p:nvSpPr>
        <p:spPr>
          <a:xfrm>
            <a:off x="169863" y="1628775"/>
            <a:ext cx="8507412" cy="4984750"/>
          </a:xfrm>
        </p:spPr>
        <p:txBody>
          <a:bodyPr/>
          <a:lstStyle/>
          <a:p>
            <a:pPr eaLnBrk="1" hangingPunct="1">
              <a:lnSpc>
                <a:spcPct val="90000"/>
              </a:lnSpc>
              <a:buFont typeface="Arial" charset="0"/>
              <a:buNone/>
              <a:tabLst>
                <a:tab pos="273050" algn="l"/>
              </a:tabLst>
              <a:defRPr/>
            </a:pPr>
            <a:r>
              <a:rPr lang="en-GB" altLang="en-US" sz="2200" dirty="0"/>
              <a:t>The four key criteria by which capabilities can be assessed in terms of providing a basis for achieving </a:t>
            </a:r>
            <a:r>
              <a:rPr lang="en-GB" altLang="en-US" sz="2200" b="1" i="1" dirty="0">
                <a:solidFill>
                  <a:srgbClr val="0070C0"/>
                </a:solidFill>
              </a:rPr>
              <a:t>sustainable</a:t>
            </a:r>
            <a:r>
              <a:rPr lang="en-GB" altLang="en-US" sz="2200" dirty="0"/>
              <a:t> competitive advantage are: </a:t>
            </a:r>
          </a:p>
          <a:p>
            <a:pPr indent="273050" eaLnBrk="1" hangingPunct="1">
              <a:lnSpc>
                <a:spcPct val="90000"/>
              </a:lnSpc>
              <a:buFont typeface="Arial" charset="0"/>
              <a:buNone/>
              <a:tabLst>
                <a:tab pos="273050" algn="l"/>
              </a:tabLst>
              <a:defRPr/>
            </a:pPr>
            <a:r>
              <a:rPr lang="en-GB" altLang="en-US" sz="2000" b="1" i="1" dirty="0">
                <a:solidFill>
                  <a:srgbClr val="0070C0"/>
                </a:solidFill>
              </a:rPr>
              <a:t>Value </a:t>
            </a:r>
          </a:p>
          <a:p>
            <a:pPr indent="273050" eaLnBrk="1" hangingPunct="1">
              <a:lnSpc>
                <a:spcPct val="90000"/>
              </a:lnSpc>
              <a:buFont typeface="Arial" charset="0"/>
              <a:buNone/>
              <a:tabLst>
                <a:tab pos="273050" algn="l"/>
              </a:tabLst>
              <a:defRPr/>
            </a:pPr>
            <a:r>
              <a:rPr lang="en-GB" altLang="en-US" sz="2000" b="1" i="1" dirty="0">
                <a:solidFill>
                  <a:srgbClr val="0070C0"/>
                </a:solidFill>
              </a:rPr>
              <a:t>Rarity </a:t>
            </a:r>
          </a:p>
          <a:p>
            <a:pPr indent="273050" eaLnBrk="1" hangingPunct="1">
              <a:lnSpc>
                <a:spcPct val="90000"/>
              </a:lnSpc>
              <a:buFont typeface="Arial" charset="0"/>
              <a:buNone/>
              <a:tabLst>
                <a:tab pos="273050" algn="l"/>
              </a:tabLst>
              <a:defRPr/>
            </a:pPr>
            <a:r>
              <a:rPr lang="en-GB" altLang="en-US" sz="2000" b="1" i="1" dirty="0">
                <a:solidFill>
                  <a:srgbClr val="0070C0"/>
                </a:solidFill>
              </a:rPr>
              <a:t>Inimitability and </a:t>
            </a:r>
          </a:p>
          <a:p>
            <a:pPr indent="273050" eaLnBrk="1" hangingPunct="1">
              <a:lnSpc>
                <a:spcPct val="90000"/>
              </a:lnSpc>
              <a:buFont typeface="Arial" charset="0"/>
              <a:buNone/>
              <a:tabLst>
                <a:tab pos="273050" algn="l"/>
              </a:tabLst>
              <a:defRPr/>
            </a:pPr>
            <a:r>
              <a:rPr lang="en-GB" altLang="en-US" sz="2000" b="1" i="1" dirty="0">
                <a:solidFill>
                  <a:srgbClr val="0070C0"/>
                </a:solidFill>
              </a:rPr>
              <a:t>Organisational support</a:t>
            </a:r>
          </a:p>
        </p:txBody>
      </p:sp>
      <p:sp>
        <p:nvSpPr>
          <p:cNvPr id="5" name="Right Brace 4">
            <a:extLst>
              <a:ext uri="{FF2B5EF4-FFF2-40B4-BE49-F238E27FC236}">
                <a16:creationId xmlns:a16="http://schemas.microsoft.com/office/drawing/2014/main" id="{F1367E2E-46F8-5A4A-95AF-A0CA41C26C46}"/>
              </a:ext>
            </a:extLst>
          </p:cNvPr>
          <p:cNvSpPr/>
          <p:nvPr/>
        </p:nvSpPr>
        <p:spPr>
          <a:xfrm>
            <a:off x="3563938" y="2781300"/>
            <a:ext cx="360362" cy="1439863"/>
          </a:xfrm>
          <a:prstGeom prst="righ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endParaRPr lang="en-US" altLang="en-US"/>
          </a:p>
        </p:txBody>
      </p:sp>
      <p:sp>
        <p:nvSpPr>
          <p:cNvPr id="43013" name="TextBox 5">
            <a:extLst>
              <a:ext uri="{FF2B5EF4-FFF2-40B4-BE49-F238E27FC236}">
                <a16:creationId xmlns:a16="http://schemas.microsoft.com/office/drawing/2014/main" id="{454EA1BE-0C39-694D-A41D-2EB2BC027032}"/>
              </a:ext>
            </a:extLst>
          </p:cNvPr>
          <p:cNvSpPr txBox="1">
            <a:spLocks noChangeArrowheads="1"/>
          </p:cNvSpPr>
          <p:nvPr/>
        </p:nvSpPr>
        <p:spPr bwMode="auto">
          <a:xfrm>
            <a:off x="4067175" y="3284538"/>
            <a:ext cx="9366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GB" altLang="en-US" sz="2200" b="1">
                <a:solidFill>
                  <a:srgbClr val="0070C0"/>
                </a:solidFill>
              </a:rPr>
              <a:t>VRIO</a:t>
            </a:r>
            <a:endParaRPr lang="en-US" altLang="en-US" sz="2200" baseline="30000">
              <a:solidFill>
                <a:srgbClr val="0070C0"/>
              </a:solidFill>
            </a:endParaRPr>
          </a:p>
        </p:txBody>
      </p:sp>
      <p:pic>
        <p:nvPicPr>
          <p:cNvPr id="43014" name="Picture 4">
            <a:extLst>
              <a:ext uri="{FF2B5EF4-FFF2-40B4-BE49-F238E27FC236}">
                <a16:creationId xmlns:a16="http://schemas.microsoft.com/office/drawing/2014/main" id="{781EA318-E451-5D4E-8D4A-EF0D557D03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63" y="4365625"/>
            <a:ext cx="8353425"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Slide Number Placeholder 2">
            <a:extLst>
              <a:ext uri="{FF2B5EF4-FFF2-40B4-BE49-F238E27FC236}">
                <a16:creationId xmlns:a16="http://schemas.microsoft.com/office/drawing/2014/main" id="{BC98CCEF-234C-B54A-B254-4FF8E33BC67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50F8AAA-0CA5-B849-849F-00E402E65A53}" type="slidenum">
              <a:rPr lang="en-GB" altLang="en-US" smtClean="0">
                <a:solidFill>
                  <a:srgbClr val="BE0F34"/>
                </a:solidFill>
              </a:rPr>
              <a:pPr/>
              <a:t>52</a:t>
            </a:fld>
            <a:endParaRPr lang="en-GB" altLang="en-US">
              <a:solidFill>
                <a:srgbClr val="BE0F34"/>
              </a:solidFill>
            </a:endParaRPr>
          </a:p>
        </p:txBody>
      </p:sp>
    </p:spTree>
    <p:extLst>
      <p:ext uri="{BB962C8B-B14F-4D97-AF65-F5344CB8AC3E}">
        <p14:creationId xmlns:p14="http://schemas.microsoft.com/office/powerpoint/2010/main" val="3582512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2">
            <a:extLst>
              <a:ext uri="{FF2B5EF4-FFF2-40B4-BE49-F238E27FC236}">
                <a16:creationId xmlns:a16="http://schemas.microsoft.com/office/drawing/2014/main" id="{8725F07C-88E9-5746-89DA-EB1B70109C0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2DE30D30-E150-074C-8726-0C64593A01DC}" type="slidenum">
              <a:rPr lang="en-GB" altLang="en-US" smtClean="0">
                <a:solidFill>
                  <a:srgbClr val="BE0F34"/>
                </a:solidFill>
              </a:rPr>
              <a:pPr/>
              <a:t>53</a:t>
            </a:fld>
            <a:endParaRPr lang="en-GB" altLang="en-US">
              <a:solidFill>
                <a:srgbClr val="BE0F34"/>
              </a:solidFill>
            </a:endParaRPr>
          </a:p>
        </p:txBody>
      </p:sp>
      <p:pic>
        <p:nvPicPr>
          <p:cNvPr id="7" name="Picture 2">
            <a:extLst>
              <a:ext uri="{FF2B5EF4-FFF2-40B4-BE49-F238E27FC236}">
                <a16:creationId xmlns:a16="http://schemas.microsoft.com/office/drawing/2014/main" id="{BD51BD4C-46BD-054D-90CD-79EEBCEAFF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882015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itle 1">
            <a:extLst>
              <a:ext uri="{FF2B5EF4-FFF2-40B4-BE49-F238E27FC236}">
                <a16:creationId xmlns:a16="http://schemas.microsoft.com/office/drawing/2014/main" id="{52F207AB-69B5-444F-815F-CB6839215E15}"/>
              </a:ext>
            </a:extLst>
          </p:cNvPr>
          <p:cNvSpPr txBox="1">
            <a:spLocks/>
          </p:cNvSpPr>
          <p:nvPr/>
        </p:nvSpPr>
        <p:spPr bwMode="auto">
          <a:xfrm>
            <a:off x="447675" y="546100"/>
            <a:ext cx="8229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ts val="1200"/>
              </a:spcAft>
              <a:buClr>
                <a:schemeClr val="accent2"/>
              </a:buClr>
              <a:buFont typeface="Arial" panose="020B0604020202020204" pitchFamily="34" charset="0"/>
              <a:defRPr sz="1600">
                <a:solidFill>
                  <a:schemeClr val="tx2"/>
                </a:solidFill>
                <a:latin typeface="Arial" panose="020B0604020202020204" pitchFamily="34" charset="0"/>
                <a:ea typeface="MS PGothic" panose="020B0600070205080204" pitchFamily="34" charset="-128"/>
              </a:defRPr>
            </a:lvl1pPr>
            <a:lvl2pPr marL="179388" indent="-179388">
              <a:spcAft>
                <a:spcPts val="1200"/>
              </a:spcAft>
              <a:buClr>
                <a:schemeClr val="accent2"/>
              </a:buClr>
              <a:buFont typeface="Arial" panose="020B0604020202020204" pitchFamily="34" charset="0"/>
              <a:buChar char="&gt;"/>
              <a:defRPr sz="1400">
                <a:solidFill>
                  <a:schemeClr val="tx2"/>
                </a:solidFill>
                <a:latin typeface="Arial" panose="020B0604020202020204" pitchFamily="34" charset="0"/>
                <a:ea typeface="MS PGothic" panose="020B0600070205080204" pitchFamily="34" charset="-128"/>
              </a:defRPr>
            </a:lvl2pPr>
            <a:lvl3pPr marL="449263" indent="-179388">
              <a:spcAft>
                <a:spcPts val="1200"/>
              </a:spcAft>
              <a:buClr>
                <a:schemeClr val="accent2"/>
              </a:buClr>
              <a:buFont typeface="Arial" panose="020B0604020202020204" pitchFamily="34" charset="0"/>
              <a:buChar char="&gt;"/>
              <a:defRPr sz="1200">
                <a:solidFill>
                  <a:schemeClr val="tx2"/>
                </a:solidFill>
                <a:latin typeface="Arial" panose="020B0604020202020204" pitchFamily="34" charset="0"/>
                <a:ea typeface="MS PGothic" panose="020B0600070205080204" pitchFamily="34" charset="-128"/>
              </a:defRPr>
            </a:lvl3pPr>
            <a:lvl4pPr marL="719138" indent="-179388">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ea typeface="MS PGothic" panose="020B0600070205080204" pitchFamily="34" charset="-128"/>
              </a:defRPr>
            </a:lvl4pPr>
            <a:lvl5pPr marL="989013" indent="-179388">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ea typeface="MS PGothic" panose="020B0600070205080204" pitchFamily="34" charset="-128"/>
              </a:defRPr>
            </a:lvl5pPr>
            <a:lvl6pPr marL="1446213" indent="-179388" eaLnBrk="0" fontAlgn="base" hangingPunct="0">
              <a:spcBef>
                <a:spcPct val="0"/>
              </a:spcBef>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ea typeface="MS PGothic" panose="020B0600070205080204" pitchFamily="34" charset="-128"/>
              </a:defRPr>
            </a:lvl6pPr>
            <a:lvl7pPr marL="1903413" indent="-179388" eaLnBrk="0" fontAlgn="base" hangingPunct="0">
              <a:spcBef>
                <a:spcPct val="0"/>
              </a:spcBef>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ea typeface="MS PGothic" panose="020B0600070205080204" pitchFamily="34" charset="-128"/>
              </a:defRPr>
            </a:lvl7pPr>
            <a:lvl8pPr marL="2360613" indent="-179388" eaLnBrk="0" fontAlgn="base" hangingPunct="0">
              <a:spcBef>
                <a:spcPct val="0"/>
              </a:spcBef>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ea typeface="MS PGothic" panose="020B0600070205080204" pitchFamily="34" charset="-128"/>
              </a:defRPr>
            </a:lvl8pPr>
            <a:lvl9pPr marL="2817813" indent="-179388" eaLnBrk="0" fontAlgn="base" hangingPunct="0">
              <a:spcBef>
                <a:spcPct val="0"/>
              </a:spcBef>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ea typeface="MS PGothic" panose="020B0600070205080204" pitchFamily="34" charset="-128"/>
              </a:defRPr>
            </a:lvl9pPr>
          </a:lstStyle>
          <a:p>
            <a:pPr eaLnBrk="1" hangingPunct="1">
              <a:spcAft>
                <a:spcPct val="0"/>
              </a:spcAft>
              <a:buClrTx/>
              <a:buFontTx/>
              <a:buNone/>
            </a:pPr>
            <a:r>
              <a:rPr lang="en-GB" altLang="en-US" sz="2800" b="1">
                <a:solidFill>
                  <a:schemeClr val="accent1"/>
                </a:solidFill>
                <a:cs typeface="Arial" panose="020B0604020202020204" pitchFamily="34" charset="0"/>
              </a:rPr>
              <a:t>VRIO</a:t>
            </a:r>
          </a:p>
        </p:txBody>
      </p:sp>
    </p:spTree>
    <p:extLst>
      <p:ext uri="{BB962C8B-B14F-4D97-AF65-F5344CB8AC3E}">
        <p14:creationId xmlns:p14="http://schemas.microsoft.com/office/powerpoint/2010/main" val="13560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dirty="0"/>
              <a:t>Resources, capabilities and competencies</a:t>
            </a:r>
          </a:p>
        </p:txBody>
      </p:sp>
      <p:pic>
        <p:nvPicPr>
          <p:cNvPr id="2765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561" y="1412777"/>
            <a:ext cx="2376264" cy="2162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1484784"/>
            <a:ext cx="2593157" cy="1858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22894" y="3449717"/>
            <a:ext cx="7904728" cy="646331"/>
          </a:xfrm>
          <a:prstGeom prst="rect">
            <a:avLst/>
          </a:prstGeom>
          <a:noFill/>
        </p:spPr>
        <p:txBody>
          <a:bodyPr wrap="none" rtlCol="0">
            <a:spAutoFit/>
          </a:bodyPr>
          <a:lstStyle/>
          <a:p>
            <a:r>
              <a:rPr lang="en-US" dirty="0"/>
              <a:t>Resources: tangible, intangible- providing value to customers and exploiting</a:t>
            </a:r>
          </a:p>
          <a:p>
            <a:r>
              <a:rPr lang="en-US" dirty="0"/>
              <a:t> core competencies in individual product market</a:t>
            </a:r>
          </a:p>
        </p:txBody>
      </p:sp>
      <p:sp>
        <p:nvSpPr>
          <p:cNvPr id="6" name="TextBox 5"/>
          <p:cNvSpPr txBox="1"/>
          <p:nvPr/>
        </p:nvSpPr>
        <p:spPr>
          <a:xfrm>
            <a:off x="419903" y="5377553"/>
            <a:ext cx="7673896" cy="923330"/>
          </a:xfrm>
          <a:prstGeom prst="rect">
            <a:avLst/>
          </a:prstGeom>
          <a:noFill/>
        </p:spPr>
        <p:txBody>
          <a:bodyPr wrap="none" rtlCol="0">
            <a:spAutoFit/>
          </a:bodyPr>
          <a:lstStyle/>
          <a:p>
            <a:r>
              <a:rPr lang="en-GB" dirty="0"/>
              <a:t>Core Competencies: resources and capabilities that serve as a source of </a:t>
            </a:r>
          </a:p>
          <a:p>
            <a:r>
              <a:rPr lang="en-GB" dirty="0"/>
              <a:t>competitive advantage over rival</a:t>
            </a:r>
          </a:p>
          <a:p>
            <a:r>
              <a:rPr lang="en-GB" dirty="0"/>
              <a:t>Make it distinct</a:t>
            </a:r>
          </a:p>
        </p:txBody>
      </p:sp>
      <p:sp>
        <p:nvSpPr>
          <p:cNvPr id="8" name="TextBox 7"/>
          <p:cNvSpPr txBox="1"/>
          <p:nvPr/>
        </p:nvSpPr>
        <p:spPr>
          <a:xfrm>
            <a:off x="419903" y="4365104"/>
            <a:ext cx="7824505" cy="646331"/>
          </a:xfrm>
          <a:prstGeom prst="rect">
            <a:avLst/>
          </a:prstGeom>
          <a:noFill/>
        </p:spPr>
        <p:txBody>
          <a:bodyPr wrap="square" rtlCol="0">
            <a:spAutoFit/>
          </a:bodyPr>
          <a:lstStyle/>
          <a:p>
            <a:r>
              <a:rPr lang="en-US" dirty="0"/>
              <a:t>Capabilities: what a firm does: internal activities: represent firm’s capacity to deploy resources that have been bundled together to achieve goal.</a:t>
            </a:r>
          </a:p>
        </p:txBody>
      </p:sp>
    </p:spTree>
    <p:extLst>
      <p:ext uri="{BB962C8B-B14F-4D97-AF65-F5344CB8AC3E}">
        <p14:creationId xmlns:p14="http://schemas.microsoft.com/office/powerpoint/2010/main" val="74178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GB" altLang="en-US" dirty="0"/>
              <a:t>VRIO: </a:t>
            </a:r>
            <a:r>
              <a:rPr lang="en-GB" altLang="en-US" i="1" dirty="0">
                <a:solidFill>
                  <a:srgbClr val="0070C0"/>
                </a:solidFill>
              </a:rPr>
              <a:t>Value of strategic capabilities</a:t>
            </a:r>
            <a:br>
              <a:rPr lang="en-GB" altLang="en-US" i="1" dirty="0">
                <a:solidFill>
                  <a:srgbClr val="0070C0"/>
                </a:solidFill>
              </a:rPr>
            </a:br>
            <a:endParaRPr lang="en-GB" altLang="en-US" dirty="0"/>
          </a:p>
        </p:txBody>
      </p:sp>
      <p:sp>
        <p:nvSpPr>
          <p:cNvPr id="30723" name="Content Placeholder 2"/>
          <p:cNvSpPr>
            <a:spLocks noGrp="1"/>
          </p:cNvSpPr>
          <p:nvPr>
            <p:ph idx="1"/>
          </p:nvPr>
        </p:nvSpPr>
        <p:spPr>
          <a:xfrm>
            <a:off x="215842" y="1421338"/>
            <a:ext cx="8082408" cy="4525963"/>
          </a:xfrm>
        </p:spPr>
        <p:txBody>
          <a:bodyPr/>
          <a:lstStyle/>
          <a:p>
            <a:pPr marL="0" indent="0">
              <a:lnSpc>
                <a:spcPct val="90000"/>
              </a:lnSpc>
              <a:buFontTx/>
              <a:buNone/>
              <a:tabLst>
                <a:tab pos="284163" algn="l"/>
              </a:tabLst>
            </a:pPr>
            <a:r>
              <a:rPr lang="en-GB" altLang="en-US" sz="3000" dirty="0"/>
              <a:t>Strategic capabilities are of value when they: </a:t>
            </a:r>
          </a:p>
          <a:p>
            <a:pPr marL="457200" indent="-457200">
              <a:lnSpc>
                <a:spcPct val="90000"/>
              </a:lnSpc>
              <a:buFont typeface="Arial" charset="0"/>
              <a:buChar char="•"/>
              <a:tabLst>
                <a:tab pos="284163" algn="l"/>
              </a:tabLst>
            </a:pPr>
            <a:r>
              <a:rPr lang="en-GB" altLang="en-US" sz="3000" dirty="0"/>
              <a:t>	take advantage of opportunities and neutralise 	threats,</a:t>
            </a:r>
          </a:p>
          <a:p>
            <a:pPr marL="457200" indent="-457200">
              <a:lnSpc>
                <a:spcPct val="90000"/>
              </a:lnSpc>
              <a:buFont typeface="Arial" charset="0"/>
              <a:buChar char="•"/>
              <a:tabLst>
                <a:tab pos="284163" algn="l"/>
              </a:tabLst>
            </a:pPr>
            <a:r>
              <a:rPr lang="en-GB" altLang="en-US" sz="3000" dirty="0"/>
              <a:t>	provide value to customers</a:t>
            </a:r>
          </a:p>
          <a:p>
            <a:pPr marL="457200" indent="-457200">
              <a:lnSpc>
                <a:spcPct val="90000"/>
              </a:lnSpc>
              <a:buFont typeface="Arial" charset="0"/>
              <a:buChar char="•"/>
              <a:tabLst>
                <a:tab pos="284163" algn="l"/>
              </a:tabLst>
            </a:pPr>
            <a:r>
              <a:rPr lang="en-GB" altLang="en-US" sz="3000" dirty="0"/>
              <a:t>	provide potential competitive advantage</a:t>
            </a:r>
          </a:p>
          <a:p>
            <a:pPr marL="457200" indent="-457200">
              <a:lnSpc>
                <a:spcPct val="90000"/>
              </a:lnSpc>
              <a:buFont typeface="Arial" charset="0"/>
              <a:buChar char="•"/>
              <a:tabLst>
                <a:tab pos="284163" algn="l"/>
              </a:tabLst>
            </a:pPr>
            <a:r>
              <a:rPr lang="en-GB" altLang="en-US" sz="3000" dirty="0"/>
              <a:t>	at a cost that allows an organisation to realise 	acceptable levels of return</a:t>
            </a:r>
          </a:p>
        </p:txBody>
      </p:sp>
    </p:spTree>
    <p:extLst>
      <p:ext uri="{BB962C8B-B14F-4D97-AF65-F5344CB8AC3E}">
        <p14:creationId xmlns:p14="http://schemas.microsoft.com/office/powerpoint/2010/main" val="307742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GB" altLang="en-US" dirty="0"/>
              <a:t>VRIO: </a:t>
            </a:r>
            <a:r>
              <a:rPr lang="en-GB" altLang="en-US" i="1" dirty="0">
                <a:solidFill>
                  <a:srgbClr val="0070C0"/>
                </a:solidFill>
              </a:rPr>
              <a:t>Value of strategic capabilities</a:t>
            </a:r>
            <a:br>
              <a:rPr lang="en-GB" altLang="en-US" i="1" dirty="0">
                <a:solidFill>
                  <a:srgbClr val="0070C0"/>
                </a:solidFill>
              </a:rPr>
            </a:br>
            <a:endParaRPr lang="en-GB" altLang="en-US" dirty="0"/>
          </a:p>
        </p:txBody>
      </p:sp>
      <p:sp>
        <p:nvSpPr>
          <p:cNvPr id="30723" name="Content Placeholder 2"/>
          <p:cNvSpPr>
            <a:spLocks noGrp="1"/>
          </p:cNvSpPr>
          <p:nvPr>
            <p:ph idx="1"/>
          </p:nvPr>
        </p:nvSpPr>
        <p:spPr>
          <a:xfrm>
            <a:off x="215842" y="1421338"/>
            <a:ext cx="8082408" cy="4525963"/>
          </a:xfrm>
        </p:spPr>
        <p:txBody>
          <a:bodyPr/>
          <a:lstStyle/>
          <a:p>
            <a:pPr marL="0" indent="0">
              <a:lnSpc>
                <a:spcPct val="90000"/>
              </a:lnSpc>
              <a:buFontTx/>
              <a:buNone/>
              <a:tabLst>
                <a:tab pos="284163" algn="l"/>
              </a:tabLst>
            </a:pPr>
            <a:r>
              <a:rPr lang="en-GB" altLang="en-US" sz="3000" dirty="0"/>
              <a:t>Strategic capabilities are of value when they: </a:t>
            </a:r>
          </a:p>
          <a:p>
            <a:pPr marL="457200" indent="-457200">
              <a:lnSpc>
                <a:spcPct val="90000"/>
              </a:lnSpc>
              <a:buFont typeface="Arial" charset="0"/>
              <a:buChar char="•"/>
              <a:tabLst>
                <a:tab pos="284163" algn="l"/>
              </a:tabLst>
            </a:pPr>
            <a:r>
              <a:rPr lang="en-GB" altLang="en-US" sz="3000" dirty="0"/>
              <a:t>	take advantage of opportunities and neutralise 	threats,</a:t>
            </a:r>
          </a:p>
          <a:p>
            <a:pPr marL="457200" indent="-457200">
              <a:lnSpc>
                <a:spcPct val="90000"/>
              </a:lnSpc>
              <a:buFont typeface="Arial" charset="0"/>
              <a:buChar char="•"/>
              <a:tabLst>
                <a:tab pos="284163" algn="l"/>
              </a:tabLst>
            </a:pPr>
            <a:r>
              <a:rPr lang="en-GB" altLang="en-US" sz="3000" dirty="0"/>
              <a:t>	provide value to customers</a:t>
            </a:r>
          </a:p>
          <a:p>
            <a:pPr marL="457200" indent="-457200">
              <a:lnSpc>
                <a:spcPct val="90000"/>
              </a:lnSpc>
              <a:buFont typeface="Arial" charset="0"/>
              <a:buChar char="•"/>
              <a:tabLst>
                <a:tab pos="284163" algn="l"/>
              </a:tabLst>
            </a:pPr>
            <a:r>
              <a:rPr lang="en-GB" altLang="en-US" sz="3000" dirty="0"/>
              <a:t>	provide potential competitive advantage</a:t>
            </a:r>
          </a:p>
          <a:p>
            <a:pPr marL="457200" indent="-457200">
              <a:lnSpc>
                <a:spcPct val="90000"/>
              </a:lnSpc>
              <a:buFont typeface="Arial" charset="0"/>
              <a:buChar char="•"/>
              <a:tabLst>
                <a:tab pos="284163" algn="l"/>
              </a:tabLst>
            </a:pPr>
            <a:r>
              <a:rPr lang="en-GB" altLang="en-US" sz="3000" dirty="0"/>
              <a:t>	at a cost that allows an organisation to realise 	acceptable levels of return</a:t>
            </a:r>
          </a:p>
        </p:txBody>
      </p:sp>
    </p:spTree>
    <p:extLst>
      <p:ext uri="{BB962C8B-B14F-4D97-AF65-F5344CB8AC3E}">
        <p14:creationId xmlns:p14="http://schemas.microsoft.com/office/powerpoint/2010/main" val="221860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GB" altLang="en-US" dirty="0"/>
              <a:t>VRIO: </a:t>
            </a:r>
            <a:r>
              <a:rPr lang="en-GB" altLang="en-US" i="1" dirty="0">
                <a:solidFill>
                  <a:srgbClr val="0070C0"/>
                </a:solidFill>
              </a:rPr>
              <a:t>Rarity</a:t>
            </a:r>
            <a:br>
              <a:rPr lang="en-GB" altLang="en-US" i="1" dirty="0">
                <a:solidFill>
                  <a:srgbClr val="0070C0"/>
                </a:solidFill>
              </a:rPr>
            </a:br>
            <a:endParaRPr lang="en-GB" altLang="en-US" dirty="0"/>
          </a:p>
        </p:txBody>
      </p:sp>
      <p:sp>
        <p:nvSpPr>
          <p:cNvPr id="2" name="Rectangle 1"/>
          <p:cNvSpPr/>
          <p:nvPr/>
        </p:nvSpPr>
        <p:spPr>
          <a:xfrm>
            <a:off x="395536" y="1556792"/>
            <a:ext cx="4572000" cy="2031325"/>
          </a:xfrm>
          <a:prstGeom prst="rect">
            <a:avLst/>
          </a:prstGeom>
        </p:spPr>
        <p:txBody>
          <a:bodyPr>
            <a:spAutoFit/>
          </a:bodyPr>
          <a:lstStyle/>
          <a:p>
            <a:pPr marL="457200" indent="-457200">
              <a:buFont typeface="Arial" charset="0"/>
              <a:buChar char="•"/>
            </a:pPr>
            <a:r>
              <a:rPr lang="en-GB" altLang="en-US" dirty="0"/>
              <a:t>possessed </a:t>
            </a:r>
            <a:r>
              <a:rPr lang="en-GB" altLang="en-US" dirty="0">
                <a:solidFill>
                  <a:srgbClr val="C00000"/>
                </a:solidFill>
              </a:rPr>
              <a:t>uniquely</a:t>
            </a:r>
            <a:r>
              <a:rPr lang="en-GB" altLang="en-US" dirty="0"/>
              <a:t> by one organisation or by a few others only. (E.g. a company may have patented products, have supremely talented people, prime </a:t>
            </a:r>
            <a:r>
              <a:rPr lang="en-GB" altLang="en-US" dirty="0" err="1"/>
              <a:t>locatiuon</a:t>
            </a:r>
            <a:r>
              <a:rPr lang="en-GB" altLang="en-US" dirty="0"/>
              <a:t> or a powerful brand)</a:t>
            </a:r>
          </a:p>
          <a:p>
            <a:pPr marL="457200" indent="-457200">
              <a:buFont typeface="Arial" charset="0"/>
              <a:buChar char="•"/>
            </a:pPr>
            <a:endParaRPr lang="en-GB" altLang="en-US" dirty="0"/>
          </a:p>
        </p:txBody>
      </p:sp>
      <p:sp>
        <p:nvSpPr>
          <p:cNvPr id="3" name="Rectangle 2"/>
          <p:cNvSpPr/>
          <p:nvPr/>
        </p:nvSpPr>
        <p:spPr>
          <a:xfrm>
            <a:off x="3851920" y="4365104"/>
            <a:ext cx="4572000" cy="1200329"/>
          </a:xfrm>
          <a:prstGeom prst="rect">
            <a:avLst/>
          </a:prstGeom>
        </p:spPr>
        <p:txBody>
          <a:bodyPr>
            <a:spAutoFit/>
          </a:bodyPr>
          <a:lstStyle/>
          <a:p>
            <a:pPr marL="457200" indent="-457200">
              <a:buFont typeface="Arial" charset="0"/>
              <a:buChar char="•"/>
            </a:pPr>
            <a:r>
              <a:rPr lang="en-GB" altLang="en-US" dirty="0"/>
              <a:t>Rarity could be </a:t>
            </a:r>
            <a:r>
              <a:rPr lang="en-GB" altLang="en-US" dirty="0">
                <a:solidFill>
                  <a:srgbClr val="C00000"/>
                </a:solidFill>
              </a:rPr>
              <a:t>temporary</a:t>
            </a:r>
            <a:r>
              <a:rPr lang="en-GB" altLang="en-US" dirty="0"/>
              <a:t>.</a:t>
            </a:r>
          </a:p>
          <a:p>
            <a:pPr>
              <a:buFontTx/>
              <a:buNone/>
            </a:pPr>
            <a:r>
              <a:rPr lang="en-GB" altLang="en-US" dirty="0"/>
              <a:t>	(</a:t>
            </a:r>
            <a:r>
              <a:rPr lang="en-GB" altLang="en-US" dirty="0" err="1"/>
              <a:t>Eg</a:t>
            </a:r>
            <a:r>
              <a:rPr lang="en-GB" altLang="en-US" dirty="0"/>
              <a:t>: Patents expire, key individuals can leave or brands can be de-valued by adverse publicity.)</a:t>
            </a:r>
          </a:p>
        </p:txBody>
      </p:sp>
    </p:spTree>
    <p:extLst>
      <p:ext uri="{BB962C8B-B14F-4D97-AF65-F5344CB8AC3E}">
        <p14:creationId xmlns:p14="http://schemas.microsoft.com/office/powerpoint/2010/main" val="70089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GB" altLang="en-US" dirty="0"/>
              <a:t>VRIO: </a:t>
            </a:r>
            <a:r>
              <a:rPr lang="en-GB" altLang="en-US" i="1" dirty="0">
                <a:solidFill>
                  <a:srgbClr val="0070C0"/>
                </a:solidFill>
              </a:rPr>
              <a:t>Inimitability </a:t>
            </a:r>
            <a:br>
              <a:rPr lang="en-GB" altLang="en-US" i="1" dirty="0">
                <a:solidFill>
                  <a:srgbClr val="0070C0"/>
                </a:solidFill>
              </a:rPr>
            </a:br>
            <a:endParaRPr lang="en-GB"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110" y="1351328"/>
            <a:ext cx="5875502" cy="3914816"/>
          </a:xfrm>
          <a:prstGeom prst="rect">
            <a:avLst/>
          </a:prstGeom>
        </p:spPr>
      </p:pic>
      <p:sp>
        <p:nvSpPr>
          <p:cNvPr id="5" name="Rectangle 4"/>
          <p:cNvSpPr/>
          <p:nvPr/>
        </p:nvSpPr>
        <p:spPr>
          <a:xfrm>
            <a:off x="1586723" y="987981"/>
            <a:ext cx="5553282" cy="369332"/>
          </a:xfrm>
          <a:prstGeom prst="rect">
            <a:avLst/>
          </a:prstGeom>
        </p:spPr>
        <p:txBody>
          <a:bodyPr wrap="square">
            <a:spAutoFit/>
          </a:bodyPr>
          <a:lstStyle/>
          <a:p>
            <a:r>
              <a:rPr lang="en-US">
                <a:latin typeface="TradeGothicLTPro" charset="0"/>
              </a:rPr>
              <a:t>Criteria for the inimitability of resources and capabilities </a:t>
            </a:r>
            <a:endParaRPr lang="en-US"/>
          </a:p>
        </p:txBody>
      </p:sp>
      <p:sp>
        <p:nvSpPr>
          <p:cNvPr id="10" name="Rectangle 9"/>
          <p:cNvSpPr/>
          <p:nvPr/>
        </p:nvSpPr>
        <p:spPr>
          <a:xfrm>
            <a:off x="191421" y="5543262"/>
            <a:ext cx="3960440" cy="79868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19050" indent="-19050">
              <a:lnSpc>
                <a:spcPct val="85000"/>
              </a:lnSpc>
              <a:buFontTx/>
              <a:buNone/>
              <a:tabLst>
                <a:tab pos="301625" algn="l"/>
              </a:tabLst>
            </a:pPr>
            <a:r>
              <a:rPr lang="en-GB" altLang="en-US" dirty="0"/>
              <a:t>Inimitable capabilities are those that competitors find difficult to imitate or</a:t>
            </a:r>
            <a:r>
              <a:rPr lang="en-GB" altLang="en-US" dirty="0">
                <a:solidFill>
                  <a:srgbClr val="FF0000"/>
                </a:solidFill>
              </a:rPr>
              <a:t> </a:t>
            </a:r>
            <a:r>
              <a:rPr lang="en-GB" altLang="en-US" dirty="0"/>
              <a:t>obtain. built on unique resources </a:t>
            </a:r>
          </a:p>
        </p:txBody>
      </p:sp>
      <p:sp>
        <p:nvSpPr>
          <p:cNvPr id="8" name="Rectangle 7"/>
          <p:cNvSpPr/>
          <p:nvPr/>
        </p:nvSpPr>
        <p:spPr>
          <a:xfrm>
            <a:off x="3995936" y="5373215"/>
            <a:ext cx="4746613" cy="11387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19050" indent="-19050">
              <a:lnSpc>
                <a:spcPct val="85000"/>
              </a:lnSpc>
              <a:tabLst>
                <a:tab pos="301625" algn="l"/>
              </a:tabLst>
            </a:pPr>
            <a:r>
              <a:rPr lang="en-GB" altLang="en-US" sz="1600" dirty="0"/>
              <a:t>Sustainable advantage is more often found in 	competences (the way resources are 	managed, developed and deployed) and the 	way competences are linked together and 	integrated.</a:t>
            </a:r>
          </a:p>
        </p:txBody>
      </p:sp>
    </p:spTree>
    <p:extLst>
      <p:ext uri="{BB962C8B-B14F-4D97-AF65-F5344CB8AC3E}">
        <p14:creationId xmlns:p14="http://schemas.microsoft.com/office/powerpoint/2010/main" val="175530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GB" altLang="en-US" dirty="0"/>
              <a:t>VRIO: </a:t>
            </a:r>
            <a:r>
              <a:rPr lang="en-GB" altLang="en-US" i="1" dirty="0">
                <a:solidFill>
                  <a:srgbClr val="0070C0"/>
                </a:solidFill>
              </a:rPr>
              <a:t>Organisational support</a:t>
            </a:r>
            <a:br>
              <a:rPr lang="en-GB" altLang="en-US" i="1" dirty="0">
                <a:solidFill>
                  <a:srgbClr val="0070C0"/>
                </a:solidFill>
              </a:rPr>
            </a:br>
            <a:endParaRPr lang="en-GB" alt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052736"/>
            <a:ext cx="3120808" cy="548984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4749" y="1052736"/>
            <a:ext cx="3641605" cy="64739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2094" y="2996414"/>
            <a:ext cx="1332655" cy="1473324"/>
          </a:xfrm>
          <a:prstGeom prst="rect">
            <a:avLst/>
          </a:prstGeom>
        </p:spPr>
      </p:pic>
    </p:spTree>
    <p:extLst>
      <p:ext uri="{BB962C8B-B14F-4D97-AF65-F5344CB8AC3E}">
        <p14:creationId xmlns:p14="http://schemas.microsoft.com/office/powerpoint/2010/main" val="321942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18490" y="0"/>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52" name="Shape 52"/>
          <p:cNvSpPr>
            <a:spLocks noGrp="1"/>
          </p:cNvSpPr>
          <p:nvPr>
            <p:ph type="title"/>
          </p:nvPr>
        </p:nvSpPr>
        <p:spPr>
          <a:xfrm>
            <a:off x="641357" y="4386013"/>
            <a:ext cx="7648743" cy="1629326"/>
          </a:xfrm>
          <a:prstGeom prst="rect">
            <a:avLst/>
          </a:prstGeom>
          <a:solidFill>
            <a:srgbClr val="FFFFFF"/>
          </a:solidFill>
        </p:spPr>
        <p:txBody>
          <a:bodyPr>
            <a:normAutofit/>
          </a:bodyPr>
          <a:lstStyle/>
          <a:p>
            <a:pPr defTabSz="345030">
              <a:defRPr sz="1800"/>
            </a:pPr>
            <a:br>
              <a:rPr lang="es-ES" sz="3600" b="1" dirty="0">
                <a:solidFill>
                  <a:srgbClr val="13667C"/>
                </a:solidFill>
                <a:latin typeface="Helvetica"/>
                <a:ea typeface="Helvetica"/>
                <a:cs typeface="Helvetica"/>
                <a:sym typeface="Helvetica"/>
              </a:rPr>
            </a:br>
            <a:endParaRPr sz="3600" b="1" dirty="0">
              <a:solidFill>
                <a:srgbClr val="13667C"/>
              </a:solidFill>
              <a:latin typeface="Helvetica"/>
              <a:ea typeface="Helvetica"/>
              <a:cs typeface="Helvetica"/>
              <a:sym typeface="Helvetica"/>
            </a:endParaRPr>
          </a:p>
        </p:txBody>
      </p:sp>
      <p:sp>
        <p:nvSpPr>
          <p:cNvPr id="2" name="1 Rectángulo"/>
          <p:cNvSpPr/>
          <p:nvPr/>
        </p:nvSpPr>
        <p:spPr>
          <a:xfrm>
            <a:off x="1432901" y="5163053"/>
            <a:ext cx="4572000" cy="497732"/>
          </a:xfrm>
          <a:prstGeom prst="rect">
            <a:avLst/>
          </a:prstGeom>
        </p:spPr>
        <p:txBody>
          <a:bodyPr lIns="64291" tIns="32146" rIns="64291" bIns="32146">
            <a:spAutoFit/>
          </a:bodyPr>
          <a:lstStyle/>
          <a:p>
            <a:pPr algn="l"/>
            <a:br>
              <a:rPr lang="es-ES" sz="1400" b="1" dirty="0">
                <a:solidFill>
                  <a:schemeClr val="bg1">
                    <a:lumMod val="50000"/>
                  </a:schemeClr>
                </a:solidFill>
                <a:latin typeface="Helvetica"/>
                <a:ea typeface="Helvetica"/>
                <a:cs typeface="Helvetica"/>
                <a:sym typeface="Helvetica"/>
              </a:rPr>
            </a:br>
            <a:endParaRPr lang="en-US" sz="1400" dirty="0">
              <a:solidFill>
                <a:schemeClr val="bg1">
                  <a:lumMod val="50000"/>
                </a:schemeClr>
              </a:solidFill>
            </a:endParaRPr>
          </a:p>
        </p:txBody>
      </p:sp>
      <p:sp>
        <p:nvSpPr>
          <p:cNvPr id="4" name="TextBox 3"/>
          <p:cNvSpPr txBox="1"/>
          <p:nvPr/>
        </p:nvSpPr>
        <p:spPr>
          <a:xfrm>
            <a:off x="578420" y="611828"/>
            <a:ext cx="8674100" cy="461665"/>
          </a:xfrm>
          <a:prstGeom prst="rect">
            <a:avLst/>
          </a:prstGeom>
          <a:noFill/>
        </p:spPr>
        <p:txBody>
          <a:bodyPr wrap="square" rtlCol="0">
            <a:spAutoFit/>
          </a:bodyPr>
          <a:lstStyle/>
          <a:p>
            <a:r>
              <a:rPr lang="en-US" sz="2400" b="1" i="1" dirty="0">
                <a:solidFill>
                  <a:srgbClr val="FF0000"/>
                </a:solidFill>
                <a:latin typeface="Helvetica"/>
                <a:ea typeface="Helvetica"/>
                <a:cs typeface="Helvetica"/>
                <a:sym typeface="Helvetica"/>
              </a:rPr>
              <a:t>What is an Industry?</a:t>
            </a:r>
          </a:p>
        </p:txBody>
      </p:sp>
      <p:sp>
        <p:nvSpPr>
          <p:cNvPr id="6" name="TextBox 5"/>
          <p:cNvSpPr txBox="1"/>
          <p:nvPr/>
        </p:nvSpPr>
        <p:spPr>
          <a:xfrm>
            <a:off x="495300" y="2311400"/>
            <a:ext cx="8153400" cy="1508105"/>
          </a:xfrm>
          <a:prstGeom prst="rect">
            <a:avLst/>
          </a:prstGeom>
          <a:noFill/>
        </p:spPr>
        <p:txBody>
          <a:bodyPr wrap="square" rtlCol="0">
            <a:spAutoFit/>
          </a:bodyPr>
          <a:lstStyle/>
          <a:p>
            <a:pPr marL="742950" lvl="1" indent="-285750">
              <a:buFont typeface="Wingdings" charset="2"/>
              <a:buChar char="Ø"/>
            </a:pPr>
            <a:endParaRPr lang="en-US" sz="2000" dirty="0"/>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 y="1350492"/>
            <a:ext cx="8386208" cy="5072856"/>
          </a:xfrm>
          <a:prstGeom prst="rect">
            <a:avLst/>
          </a:prstGeom>
        </p:spPr>
      </p:pic>
    </p:spTree>
    <p:extLst>
      <p:ext uri="{BB962C8B-B14F-4D97-AF65-F5344CB8AC3E}">
        <p14:creationId xmlns:p14="http://schemas.microsoft.com/office/powerpoint/2010/main" val="1809928639"/>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competence as a </a:t>
            </a:r>
            <a:br>
              <a:rPr lang="en-US" dirty="0"/>
            </a:br>
            <a:r>
              <a:rPr lang="en-US" dirty="0"/>
              <a:t>strategic capability for advantage</a:t>
            </a:r>
          </a:p>
        </p:txBody>
      </p:sp>
      <p:sp>
        <p:nvSpPr>
          <p:cNvPr id="4" name="Date Placeholder 3"/>
          <p:cNvSpPr>
            <a:spLocks noGrp="1"/>
          </p:cNvSpPr>
          <p:nvPr>
            <p:ph type="dt" sz="half" idx="10"/>
          </p:nvPr>
        </p:nvSpPr>
        <p:spPr/>
        <p:txBody>
          <a:bodyPr/>
          <a:lstStyle/>
          <a:p>
            <a:fld id="{79F2AF39-F53C-4E00-924A-075C5FABD984}" type="datetime4">
              <a:rPr lang="en-GB" smtClean="0"/>
              <a:t>25 January 2020</a:t>
            </a:fld>
            <a:endParaRPr lang="en-GB" dirty="0"/>
          </a:p>
        </p:txBody>
      </p:sp>
      <p:sp>
        <p:nvSpPr>
          <p:cNvPr id="5" name="Footer Placeholder 4"/>
          <p:cNvSpPr>
            <a:spLocks noGrp="1"/>
          </p:cNvSpPr>
          <p:nvPr>
            <p:ph type="ftr" sz="quarter" idx="11"/>
          </p:nvPr>
        </p:nvSpPr>
        <p:spPr/>
        <p:txBody>
          <a:bodyPr/>
          <a:lstStyle/>
          <a:p>
            <a:r>
              <a:rPr lang="en-GB"/>
              <a:t>Presentation Title</a:t>
            </a:r>
          </a:p>
        </p:txBody>
      </p:sp>
      <p:sp>
        <p:nvSpPr>
          <p:cNvPr id="6" name="Slide Number Placeholder 5"/>
          <p:cNvSpPr>
            <a:spLocks noGrp="1"/>
          </p:cNvSpPr>
          <p:nvPr>
            <p:ph type="sldNum" sz="quarter" idx="12"/>
          </p:nvPr>
        </p:nvSpPr>
        <p:spPr/>
        <p:txBody>
          <a:bodyPr/>
          <a:lstStyle/>
          <a:p>
            <a:fld id="{786194A1-5B28-41B4-A256-7AB656992733}" type="slidenum">
              <a:rPr lang="en-GB" smtClean="0"/>
              <a:t>60</a:t>
            </a:fld>
            <a:endParaRPr lang="en-GB" dirty="0"/>
          </a:p>
        </p:txBody>
      </p:sp>
      <p:sp>
        <p:nvSpPr>
          <p:cNvPr id="7" name="Rounded Rectangle 6"/>
          <p:cNvSpPr/>
          <p:nvPr/>
        </p:nvSpPr>
        <p:spPr>
          <a:xfrm>
            <a:off x="611560" y="1916832"/>
            <a:ext cx="2088232" cy="136815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p:cNvSpPr txBox="1"/>
          <p:nvPr/>
        </p:nvSpPr>
        <p:spPr>
          <a:xfrm>
            <a:off x="708404" y="2185409"/>
            <a:ext cx="2088232" cy="830997"/>
          </a:xfrm>
          <a:prstGeom prst="rect">
            <a:avLst/>
          </a:prstGeom>
          <a:noFill/>
        </p:spPr>
        <p:txBody>
          <a:bodyPr wrap="square" rtlCol="0">
            <a:spAutoFit/>
          </a:bodyPr>
          <a:lstStyle/>
          <a:p>
            <a:r>
              <a:rPr lang="en-US" sz="1600" dirty="0"/>
              <a:t>Resources</a:t>
            </a:r>
          </a:p>
          <a:p>
            <a:r>
              <a:rPr lang="en-US" sz="1600" dirty="0"/>
              <a:t>Inputs to a firm’s production process</a:t>
            </a:r>
          </a:p>
        </p:txBody>
      </p:sp>
      <p:sp>
        <p:nvSpPr>
          <p:cNvPr id="9" name="Rounded Rectangle 8"/>
          <p:cNvSpPr/>
          <p:nvPr/>
        </p:nvSpPr>
        <p:spPr>
          <a:xfrm>
            <a:off x="2627784" y="3621778"/>
            <a:ext cx="2088232" cy="136815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p:cNvSpPr txBox="1"/>
          <p:nvPr/>
        </p:nvSpPr>
        <p:spPr>
          <a:xfrm>
            <a:off x="2785878" y="3890355"/>
            <a:ext cx="2088232" cy="830997"/>
          </a:xfrm>
          <a:prstGeom prst="rect">
            <a:avLst/>
          </a:prstGeom>
          <a:noFill/>
        </p:spPr>
        <p:txBody>
          <a:bodyPr wrap="square" rtlCol="0">
            <a:spAutoFit/>
          </a:bodyPr>
          <a:lstStyle/>
          <a:p>
            <a:r>
              <a:rPr lang="en-US" sz="1600" dirty="0"/>
              <a:t>Capability</a:t>
            </a:r>
          </a:p>
          <a:p>
            <a:r>
              <a:rPr lang="en-US" sz="1600" dirty="0"/>
              <a:t>An integration of a bundle of resources</a:t>
            </a:r>
          </a:p>
        </p:txBody>
      </p:sp>
      <p:sp>
        <p:nvSpPr>
          <p:cNvPr id="11" name="Rounded Rectangle 10"/>
          <p:cNvSpPr/>
          <p:nvPr/>
        </p:nvSpPr>
        <p:spPr>
          <a:xfrm>
            <a:off x="5768382" y="1833201"/>
            <a:ext cx="2088232" cy="136815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p:cNvSpPr txBox="1"/>
          <p:nvPr/>
        </p:nvSpPr>
        <p:spPr>
          <a:xfrm>
            <a:off x="5865226" y="2101778"/>
            <a:ext cx="2088232" cy="584775"/>
          </a:xfrm>
          <a:prstGeom prst="rect">
            <a:avLst/>
          </a:prstGeom>
          <a:noFill/>
        </p:spPr>
        <p:txBody>
          <a:bodyPr wrap="square" rtlCol="0">
            <a:spAutoFit/>
          </a:bodyPr>
          <a:lstStyle/>
          <a:p>
            <a:r>
              <a:rPr lang="en-US" sz="1600" dirty="0"/>
              <a:t>Core competence</a:t>
            </a:r>
          </a:p>
          <a:p>
            <a:r>
              <a:rPr lang="en-US" sz="1600" dirty="0"/>
              <a:t>a strategic capability</a:t>
            </a:r>
          </a:p>
        </p:txBody>
      </p:sp>
      <p:sp>
        <p:nvSpPr>
          <p:cNvPr id="13" name="Rounded Rectangle 12"/>
          <p:cNvSpPr/>
          <p:nvPr/>
        </p:nvSpPr>
        <p:spPr>
          <a:xfrm>
            <a:off x="5868144" y="5024038"/>
            <a:ext cx="2088232" cy="136815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p:cNvSpPr txBox="1"/>
          <p:nvPr/>
        </p:nvSpPr>
        <p:spPr>
          <a:xfrm>
            <a:off x="5964988" y="5292615"/>
            <a:ext cx="2088232" cy="830997"/>
          </a:xfrm>
          <a:prstGeom prst="rect">
            <a:avLst/>
          </a:prstGeom>
          <a:noFill/>
        </p:spPr>
        <p:txBody>
          <a:bodyPr wrap="square" rtlCol="0">
            <a:spAutoFit/>
          </a:bodyPr>
          <a:lstStyle/>
          <a:p>
            <a:r>
              <a:rPr lang="en-US" sz="1600" dirty="0"/>
              <a:t>Capability</a:t>
            </a:r>
          </a:p>
          <a:p>
            <a:r>
              <a:rPr lang="en-US" sz="1600" dirty="0"/>
              <a:t>A non strategic bundle of resources</a:t>
            </a:r>
          </a:p>
        </p:txBody>
      </p:sp>
      <p:cxnSp>
        <p:nvCxnSpPr>
          <p:cNvPr id="16" name="Elbow Connector 15"/>
          <p:cNvCxnSpPr>
            <a:stCxn id="10" idx="3"/>
          </p:cNvCxnSpPr>
          <p:nvPr/>
        </p:nvCxnSpPr>
        <p:spPr>
          <a:xfrm>
            <a:off x="4874110" y="4293096"/>
            <a:ext cx="914400" cy="914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0" idx="3"/>
            <a:endCxn id="11" idx="1"/>
          </p:cNvCxnSpPr>
          <p:nvPr/>
        </p:nvCxnSpPr>
        <p:spPr>
          <a:xfrm flipV="1">
            <a:off x="4874110" y="2517277"/>
            <a:ext cx="894272" cy="17885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321246" y="3993014"/>
            <a:ext cx="2401100" cy="600164"/>
          </a:xfrm>
          <a:prstGeom prst="rect">
            <a:avLst/>
          </a:prstGeom>
          <a:noFill/>
        </p:spPr>
        <p:txBody>
          <a:bodyPr wrap="square" rtlCol="0">
            <a:spAutoFit/>
          </a:bodyPr>
          <a:lstStyle/>
          <a:p>
            <a:r>
              <a:rPr lang="en-US" sz="1100" dirty="0"/>
              <a:t>Does it satisfy the criteria of </a:t>
            </a:r>
            <a:r>
              <a:rPr lang="en-US" sz="1100"/>
              <a:t>sustainable competitive advantage?</a:t>
            </a:r>
          </a:p>
        </p:txBody>
      </p:sp>
      <p:sp>
        <p:nvSpPr>
          <p:cNvPr id="21" name="TextBox 20"/>
          <p:cNvSpPr txBox="1"/>
          <p:nvPr/>
        </p:nvSpPr>
        <p:spPr>
          <a:xfrm>
            <a:off x="5148064" y="2185409"/>
            <a:ext cx="646331" cy="369332"/>
          </a:xfrm>
          <a:prstGeom prst="rect">
            <a:avLst/>
          </a:prstGeom>
          <a:noFill/>
        </p:spPr>
        <p:txBody>
          <a:bodyPr wrap="none" rtlCol="0">
            <a:spAutoFit/>
          </a:bodyPr>
          <a:lstStyle/>
          <a:p>
            <a:r>
              <a:rPr lang="en-US" dirty="0"/>
              <a:t>YES</a:t>
            </a:r>
          </a:p>
        </p:txBody>
      </p:sp>
      <p:sp>
        <p:nvSpPr>
          <p:cNvPr id="22" name="TextBox 21"/>
          <p:cNvSpPr txBox="1"/>
          <p:nvPr/>
        </p:nvSpPr>
        <p:spPr>
          <a:xfrm>
            <a:off x="5218895" y="5458535"/>
            <a:ext cx="530915" cy="369332"/>
          </a:xfrm>
          <a:prstGeom prst="rect">
            <a:avLst/>
          </a:prstGeom>
          <a:noFill/>
        </p:spPr>
        <p:txBody>
          <a:bodyPr wrap="none" rtlCol="0">
            <a:spAutoFit/>
          </a:bodyPr>
          <a:lstStyle/>
          <a:p>
            <a:r>
              <a:rPr lang="en-US" dirty="0"/>
              <a:t>NO</a:t>
            </a:r>
          </a:p>
        </p:txBody>
      </p:sp>
      <p:cxnSp>
        <p:nvCxnSpPr>
          <p:cNvPr id="24" name="Elbow Connector 23"/>
          <p:cNvCxnSpPr>
            <a:stCxn id="7" idx="2"/>
          </p:cNvCxnSpPr>
          <p:nvPr/>
        </p:nvCxnSpPr>
        <p:spPr>
          <a:xfrm>
            <a:off x="1655676" y="3284984"/>
            <a:ext cx="914400" cy="914400"/>
          </a:xfrm>
          <a:prstGeom prst="bentConnector3">
            <a:avLst>
              <a:gd name="adj1" fmla="val -11176"/>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12834" y="3657927"/>
            <a:ext cx="2401100" cy="261610"/>
          </a:xfrm>
          <a:prstGeom prst="rect">
            <a:avLst/>
          </a:prstGeom>
          <a:noFill/>
        </p:spPr>
        <p:txBody>
          <a:bodyPr wrap="square" rtlCol="0">
            <a:spAutoFit/>
          </a:bodyPr>
          <a:lstStyle/>
          <a:p>
            <a:r>
              <a:rPr lang="en-US" sz="1100" dirty="0"/>
              <a:t>The sources of</a:t>
            </a:r>
          </a:p>
        </p:txBody>
      </p:sp>
    </p:spTree>
    <p:extLst>
      <p:ext uri="{BB962C8B-B14F-4D97-AF65-F5344CB8AC3E}">
        <p14:creationId xmlns:p14="http://schemas.microsoft.com/office/powerpoint/2010/main" val="165211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3AB503E5-46C5-0E4A-8841-2C35E1F3F113}"/>
              </a:ext>
            </a:extLst>
          </p:cNvPr>
          <p:cNvSpPr>
            <a:spLocks noGrp="1"/>
          </p:cNvSpPr>
          <p:nvPr>
            <p:ph type="title"/>
          </p:nvPr>
        </p:nvSpPr>
        <p:spPr>
          <a:xfrm>
            <a:off x="122238" y="333375"/>
            <a:ext cx="9001125" cy="647700"/>
          </a:xfrm>
        </p:spPr>
        <p:txBody>
          <a:bodyPr/>
          <a:lstStyle/>
          <a:p>
            <a:r>
              <a:rPr lang="en-GB" altLang="en-US" sz="2400">
                <a:cs typeface="Arial" panose="020B0604020202020204" pitchFamily="34" charset="0"/>
              </a:rPr>
              <a:t>Sources of Competitive Advantage</a:t>
            </a:r>
          </a:p>
        </p:txBody>
      </p:sp>
      <p:sp>
        <p:nvSpPr>
          <p:cNvPr id="62466" name="Content Placeholder 2">
            <a:extLst>
              <a:ext uri="{FF2B5EF4-FFF2-40B4-BE49-F238E27FC236}">
                <a16:creationId xmlns:a16="http://schemas.microsoft.com/office/drawing/2014/main" id="{23F125AA-423A-7D4C-A00D-AFB96318C60E}"/>
              </a:ext>
            </a:extLst>
          </p:cNvPr>
          <p:cNvSpPr>
            <a:spLocks noGrp="1"/>
          </p:cNvSpPr>
          <p:nvPr>
            <p:ph idx="1"/>
          </p:nvPr>
        </p:nvSpPr>
        <p:spPr>
          <a:xfrm>
            <a:off x="323850" y="1268413"/>
            <a:ext cx="8229600" cy="1728787"/>
          </a:xfrm>
        </p:spPr>
        <p:txBody>
          <a:bodyPr/>
          <a:lstStyle/>
          <a:p>
            <a:pPr marL="0" indent="0"/>
            <a:r>
              <a:rPr lang="en-GB" altLang="en-US">
                <a:cs typeface="Arial" panose="020B0604020202020204" pitchFamily="34" charset="0"/>
              </a:rPr>
              <a:t>Competitive advantage creation:</a:t>
            </a:r>
          </a:p>
          <a:p>
            <a:pPr lvl="1"/>
            <a:r>
              <a:rPr lang="en-GB" altLang="en-US">
                <a:cs typeface="Arial" panose="020B0604020202020204" pitchFamily="34" charset="0"/>
              </a:rPr>
              <a:t>i) Sell the same product at a lower price</a:t>
            </a:r>
          </a:p>
          <a:p>
            <a:pPr lvl="1"/>
            <a:r>
              <a:rPr lang="en-GB" altLang="en-US">
                <a:cs typeface="Arial" panose="020B0604020202020204" pitchFamily="34" charset="0"/>
              </a:rPr>
              <a:t>ii) Supply a differentiated product</a:t>
            </a:r>
          </a:p>
        </p:txBody>
      </p:sp>
      <p:sp>
        <p:nvSpPr>
          <p:cNvPr id="52228" name="Slide Number Placeholder 3">
            <a:extLst>
              <a:ext uri="{FF2B5EF4-FFF2-40B4-BE49-F238E27FC236}">
                <a16:creationId xmlns:a16="http://schemas.microsoft.com/office/drawing/2014/main" id="{76E9B603-8AE6-D345-891C-635DC04E3F9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828DF4F1-0C0D-EC46-8725-C056EF4865CF}" type="slidenum">
              <a:rPr lang="en-GB" altLang="en-US" sz="1400" smtClean="0"/>
              <a:pPr/>
              <a:t>61</a:t>
            </a:fld>
            <a:endParaRPr lang="en-GB" altLang="en-US" sz="1400"/>
          </a:p>
        </p:txBody>
      </p:sp>
      <p:pic>
        <p:nvPicPr>
          <p:cNvPr id="62468" name="Picture 12">
            <a:extLst>
              <a:ext uri="{FF2B5EF4-FFF2-40B4-BE49-F238E27FC236}">
                <a16:creationId xmlns:a16="http://schemas.microsoft.com/office/drawing/2014/main" id="{57927F13-A45F-2744-AE4B-0E9E3222D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3006725"/>
            <a:ext cx="6000750" cy="2876550"/>
          </a:xfrm>
          <a:prstGeom prst="rect">
            <a:avLst/>
          </a:prstGeom>
          <a:noFill/>
          <a:ln w="19050">
            <a:solidFill>
              <a:srgbClr val="0070C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23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246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46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4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18490" y="0"/>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2" name="1 Rectángulo"/>
          <p:cNvSpPr/>
          <p:nvPr/>
        </p:nvSpPr>
        <p:spPr>
          <a:xfrm>
            <a:off x="1432901" y="5163053"/>
            <a:ext cx="4572000" cy="497732"/>
          </a:xfrm>
          <a:prstGeom prst="rect">
            <a:avLst/>
          </a:prstGeom>
        </p:spPr>
        <p:txBody>
          <a:bodyPr lIns="64291" tIns="32146" rIns="64291" bIns="32146">
            <a:spAutoFit/>
          </a:bodyPr>
          <a:lstStyle/>
          <a:p>
            <a:pPr algn="l"/>
            <a:br>
              <a:rPr lang="es-ES" sz="1400" b="1" dirty="0">
                <a:solidFill>
                  <a:schemeClr val="bg1">
                    <a:lumMod val="50000"/>
                  </a:schemeClr>
                </a:solidFill>
                <a:latin typeface="Helvetica"/>
                <a:ea typeface="Helvetica"/>
                <a:cs typeface="Helvetica"/>
                <a:sym typeface="Helvetica"/>
              </a:rPr>
            </a:br>
            <a:endParaRPr lang="en-US" sz="1400" dirty="0">
              <a:solidFill>
                <a:schemeClr val="bg1">
                  <a:lumMod val="50000"/>
                </a:schemeClr>
              </a:solidFill>
            </a:endParaRPr>
          </a:p>
        </p:txBody>
      </p:sp>
      <p:sp>
        <p:nvSpPr>
          <p:cNvPr id="12" name="TextBox 11"/>
          <p:cNvSpPr txBox="1"/>
          <p:nvPr/>
        </p:nvSpPr>
        <p:spPr>
          <a:xfrm>
            <a:off x="234949" y="836241"/>
            <a:ext cx="8674100" cy="461665"/>
          </a:xfrm>
          <a:prstGeom prst="rect">
            <a:avLst/>
          </a:prstGeom>
          <a:noFill/>
        </p:spPr>
        <p:txBody>
          <a:bodyPr wrap="square" rtlCol="0">
            <a:spAutoFit/>
          </a:bodyPr>
          <a:lstStyle/>
          <a:p>
            <a:r>
              <a:rPr lang="en-US" sz="2400" dirty="0"/>
              <a:t>War and piece</a:t>
            </a:r>
          </a:p>
        </p:txBody>
      </p:sp>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439095"/>
            <a:ext cx="6491129" cy="4968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a:xfrm>
            <a:off x="3538801" y="532442"/>
            <a:ext cx="4572000" cy="646331"/>
          </a:xfrm>
          <a:prstGeom prst="rect">
            <a:avLst/>
          </a:prstGeom>
        </p:spPr>
        <p:txBody>
          <a:bodyPr>
            <a:spAutoFit/>
          </a:bodyPr>
          <a:lstStyle/>
          <a:p>
            <a:r>
              <a:rPr lang="en-US" dirty="0"/>
              <a:t>What about this? 25% of </a:t>
            </a:r>
            <a:r>
              <a:rPr lang="en-US" dirty="0" err="1"/>
              <a:t>iphone</a:t>
            </a:r>
            <a:r>
              <a:rPr lang="en-US" dirty="0"/>
              <a:t> 4 is </a:t>
            </a:r>
            <a:r>
              <a:rPr lang="en-US" dirty="0" err="1"/>
              <a:t>samsung’s</a:t>
            </a:r>
            <a:r>
              <a:rPr lang="en-US" dirty="0"/>
              <a:t>. is this open innovation?</a:t>
            </a:r>
          </a:p>
        </p:txBody>
      </p:sp>
    </p:spTree>
    <p:extLst>
      <p:ext uri="{BB962C8B-B14F-4D97-AF65-F5344CB8AC3E}">
        <p14:creationId xmlns:p14="http://schemas.microsoft.com/office/powerpoint/2010/main" val="3587102996"/>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4715F-666C-9D4B-AF99-BE731BABBE01}"/>
              </a:ext>
            </a:extLst>
          </p:cNvPr>
          <p:cNvSpPr>
            <a:spLocks noGrp="1"/>
          </p:cNvSpPr>
          <p:nvPr>
            <p:ph type="title"/>
          </p:nvPr>
        </p:nvSpPr>
        <p:spPr/>
        <p:txBody>
          <a:bodyPr/>
          <a:lstStyle/>
          <a:p>
            <a:r>
              <a:rPr lang="en-US" dirty="0"/>
              <a:t>Announcement from the Student Union</a:t>
            </a:r>
          </a:p>
        </p:txBody>
      </p:sp>
      <p:sp>
        <p:nvSpPr>
          <p:cNvPr id="4" name="Date Placeholder 3">
            <a:extLst>
              <a:ext uri="{FF2B5EF4-FFF2-40B4-BE49-F238E27FC236}">
                <a16:creationId xmlns:a16="http://schemas.microsoft.com/office/drawing/2014/main" id="{611F2BE4-5C48-C740-89B0-49BCA0F1DC3C}"/>
              </a:ext>
            </a:extLst>
          </p:cNvPr>
          <p:cNvSpPr>
            <a:spLocks noGrp="1"/>
          </p:cNvSpPr>
          <p:nvPr>
            <p:ph type="dt" sz="half" idx="10"/>
          </p:nvPr>
        </p:nvSpPr>
        <p:spPr/>
        <p:txBody>
          <a:bodyPr/>
          <a:lstStyle/>
          <a:p>
            <a:fld id="{79F2AF39-F53C-4E00-924A-075C5FABD984}" type="datetime4">
              <a:rPr lang="en-GB" smtClean="0"/>
              <a:t>25 January 2020</a:t>
            </a:fld>
            <a:endParaRPr lang="en-GB" dirty="0"/>
          </a:p>
        </p:txBody>
      </p:sp>
      <p:sp>
        <p:nvSpPr>
          <p:cNvPr id="5" name="Footer Placeholder 4">
            <a:extLst>
              <a:ext uri="{FF2B5EF4-FFF2-40B4-BE49-F238E27FC236}">
                <a16:creationId xmlns:a16="http://schemas.microsoft.com/office/drawing/2014/main" id="{C025C425-02DD-924A-9C74-B57192E57F4A}"/>
              </a:ext>
            </a:extLst>
          </p:cNvPr>
          <p:cNvSpPr>
            <a:spLocks noGrp="1"/>
          </p:cNvSpPr>
          <p:nvPr>
            <p:ph type="ftr" sz="quarter" idx="11"/>
          </p:nvPr>
        </p:nvSpPr>
        <p:spPr/>
        <p:txBody>
          <a:bodyPr/>
          <a:lstStyle/>
          <a:p>
            <a:r>
              <a:rPr lang="en-GB"/>
              <a:t>Presentation Title</a:t>
            </a:r>
          </a:p>
        </p:txBody>
      </p:sp>
      <p:sp>
        <p:nvSpPr>
          <p:cNvPr id="6" name="Slide Number Placeholder 5">
            <a:extLst>
              <a:ext uri="{FF2B5EF4-FFF2-40B4-BE49-F238E27FC236}">
                <a16:creationId xmlns:a16="http://schemas.microsoft.com/office/drawing/2014/main" id="{7DEFB440-A273-7D40-8C49-273322C7CF93}"/>
              </a:ext>
            </a:extLst>
          </p:cNvPr>
          <p:cNvSpPr>
            <a:spLocks noGrp="1"/>
          </p:cNvSpPr>
          <p:nvPr>
            <p:ph type="sldNum" sz="quarter" idx="12"/>
          </p:nvPr>
        </p:nvSpPr>
        <p:spPr/>
        <p:txBody>
          <a:bodyPr/>
          <a:lstStyle/>
          <a:p>
            <a:fld id="{786194A1-5B28-41B4-A256-7AB656992733}" type="slidenum">
              <a:rPr lang="en-GB" smtClean="0"/>
              <a:t>63</a:t>
            </a:fld>
            <a:endParaRPr lang="en-GB" dirty="0"/>
          </a:p>
        </p:txBody>
      </p:sp>
      <p:pic>
        <p:nvPicPr>
          <p:cNvPr id="8" name="Picture 7" descr="A close up of a sign&#10;&#10;Description automatically generated">
            <a:extLst>
              <a:ext uri="{FF2B5EF4-FFF2-40B4-BE49-F238E27FC236}">
                <a16:creationId xmlns:a16="http://schemas.microsoft.com/office/drawing/2014/main" id="{B5B7F527-A1CC-E444-B5A6-A83AC292A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8" y="981737"/>
            <a:ext cx="9144000" cy="5097726"/>
          </a:xfrm>
          <a:prstGeom prst="rect">
            <a:avLst/>
          </a:prstGeom>
        </p:spPr>
      </p:pic>
    </p:spTree>
    <p:extLst>
      <p:ext uri="{BB962C8B-B14F-4D97-AF65-F5344CB8AC3E}">
        <p14:creationId xmlns:p14="http://schemas.microsoft.com/office/powerpoint/2010/main" val="322279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ext Box 6">
            <a:extLst>
              <a:ext uri="{FF2B5EF4-FFF2-40B4-BE49-F238E27FC236}">
                <a16:creationId xmlns:a16="http://schemas.microsoft.com/office/drawing/2014/main" id="{A54DB985-17E8-2448-8C56-800AFA1FF4A7}"/>
              </a:ext>
            </a:extLst>
          </p:cNvPr>
          <p:cNvSpPr txBox="1">
            <a:spLocks noChangeArrowheads="1"/>
          </p:cNvSpPr>
          <p:nvPr/>
        </p:nvSpPr>
        <p:spPr bwMode="auto">
          <a:xfrm>
            <a:off x="611188" y="1628775"/>
            <a:ext cx="7993062"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ts val="1200"/>
              </a:spcAft>
              <a:buClr>
                <a:schemeClr val="accent2"/>
              </a:buClr>
              <a:buFont typeface="Arial" panose="020B0604020202020204" pitchFamily="34" charset="0"/>
              <a:defRPr sz="1600">
                <a:solidFill>
                  <a:schemeClr val="tx2"/>
                </a:solidFill>
                <a:latin typeface="Arial" panose="020B0604020202020204" pitchFamily="34" charset="0"/>
              </a:defRPr>
            </a:lvl1pPr>
            <a:lvl2pPr marL="742950" indent="-285750">
              <a:spcAft>
                <a:spcPts val="1200"/>
              </a:spcAft>
              <a:buClr>
                <a:schemeClr val="accent2"/>
              </a:buClr>
              <a:buFont typeface="Arial" panose="020B0604020202020204" pitchFamily="34" charset="0"/>
              <a:buChar char="&gt;"/>
              <a:defRPr sz="1400">
                <a:solidFill>
                  <a:schemeClr val="tx2"/>
                </a:solidFill>
                <a:latin typeface="Arial" panose="020B0604020202020204" pitchFamily="34" charset="0"/>
              </a:defRPr>
            </a:lvl2pPr>
            <a:lvl3pPr marL="1143000" indent="-228600">
              <a:spcAft>
                <a:spcPts val="1200"/>
              </a:spcAft>
              <a:buClr>
                <a:schemeClr val="accent2"/>
              </a:buClr>
              <a:buFont typeface="Arial" panose="020B0604020202020204" pitchFamily="34" charset="0"/>
              <a:buChar char="&gt;"/>
              <a:defRPr sz="1200">
                <a:solidFill>
                  <a:schemeClr val="tx2"/>
                </a:solidFill>
                <a:latin typeface="Arial" panose="020B0604020202020204" pitchFamily="34" charset="0"/>
              </a:defRPr>
            </a:lvl3pPr>
            <a:lvl4pPr marL="1600200" indent="-228600">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defRPr>
            </a:lvl4pPr>
            <a:lvl5pPr marL="2057400" indent="-228600">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defRPr>
            </a:lvl5pPr>
            <a:lvl6pPr marL="2514600" indent="-228600" eaLnBrk="0" fontAlgn="base" hangingPunct="0">
              <a:spcBef>
                <a:spcPct val="0"/>
              </a:spcBef>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defRPr>
            </a:lvl6pPr>
            <a:lvl7pPr marL="2971800" indent="-228600" eaLnBrk="0" fontAlgn="base" hangingPunct="0">
              <a:spcBef>
                <a:spcPct val="0"/>
              </a:spcBef>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defRPr>
            </a:lvl7pPr>
            <a:lvl8pPr marL="3429000" indent="-228600" eaLnBrk="0" fontAlgn="base" hangingPunct="0">
              <a:spcBef>
                <a:spcPct val="0"/>
              </a:spcBef>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defRPr>
            </a:lvl8pPr>
            <a:lvl9pPr marL="3886200" indent="-228600" eaLnBrk="0" fontAlgn="base" hangingPunct="0">
              <a:spcBef>
                <a:spcPct val="0"/>
              </a:spcBef>
              <a:spcAft>
                <a:spcPts val="1200"/>
              </a:spcAft>
              <a:buClr>
                <a:schemeClr val="accent2"/>
              </a:buClr>
              <a:buFont typeface="Arial" panose="020B0604020202020204" pitchFamily="34" charset="0"/>
              <a:buChar char="&gt;"/>
              <a:defRPr sz="1100">
                <a:solidFill>
                  <a:schemeClr val="tx2"/>
                </a:solidFill>
                <a:latin typeface="Arial" panose="020B0604020202020204" pitchFamily="34" charset="0"/>
              </a:defRPr>
            </a:lvl9pPr>
          </a:lstStyle>
          <a:p>
            <a:pPr algn="ctr" eaLnBrk="1" hangingPunct="1">
              <a:spcBef>
                <a:spcPct val="50000"/>
              </a:spcBef>
              <a:spcAft>
                <a:spcPct val="0"/>
              </a:spcAft>
              <a:buClrTx/>
              <a:buFontTx/>
              <a:buNone/>
            </a:pPr>
            <a:r>
              <a:rPr lang="en-US" altLang="en-US" sz="2800" b="1" i="1" dirty="0">
                <a:solidFill>
                  <a:srgbClr val="FFFF66"/>
                </a:solidFill>
                <a:latin typeface="Garamond" panose="02020404030301010803" pitchFamily="18" charset="0"/>
              </a:rPr>
              <a:t>Thank you!</a:t>
            </a:r>
            <a:endParaRPr lang="en-US" altLang="en-US" sz="2800" dirty="0">
              <a:solidFill>
                <a:srgbClr val="FFFF66"/>
              </a:solidFill>
              <a:latin typeface="Garamond" panose="02020404030301010803" pitchFamily="18" charset="0"/>
            </a:endParaRPr>
          </a:p>
          <a:p>
            <a:pPr eaLnBrk="1" hangingPunct="1">
              <a:spcBef>
                <a:spcPct val="50000"/>
              </a:spcBef>
              <a:spcAft>
                <a:spcPct val="0"/>
              </a:spcAft>
              <a:buClrTx/>
              <a:buFontTx/>
              <a:buNone/>
            </a:pPr>
            <a:endParaRPr lang="en-US" altLang="en-US" sz="2800" dirty="0">
              <a:solidFill>
                <a:srgbClr val="FFFF66"/>
              </a:solidFill>
              <a:latin typeface="Garamond" panose="02020404030301010803" pitchFamily="18" charset="0"/>
            </a:endParaRPr>
          </a:p>
          <a:p>
            <a:pPr eaLnBrk="1" hangingPunct="1">
              <a:spcBef>
                <a:spcPct val="50000"/>
              </a:spcBef>
              <a:spcAft>
                <a:spcPct val="0"/>
              </a:spcAft>
              <a:buClrTx/>
              <a:buFontTx/>
              <a:buNone/>
            </a:pPr>
            <a:endParaRPr lang="en-US" altLang="en-US" sz="2800" dirty="0">
              <a:solidFill>
                <a:srgbClr val="FFFF66"/>
              </a:solidFill>
              <a:latin typeface="Garamond" panose="02020404030301010803" pitchFamily="18" charset="0"/>
            </a:endParaRPr>
          </a:p>
          <a:p>
            <a:pPr eaLnBrk="1" hangingPunct="1">
              <a:spcBef>
                <a:spcPct val="50000"/>
              </a:spcBef>
              <a:spcAft>
                <a:spcPct val="0"/>
              </a:spcAft>
              <a:buClrTx/>
              <a:buFontTx/>
              <a:buNone/>
            </a:pPr>
            <a:endParaRPr lang="en-US" altLang="en-US" sz="2800" dirty="0">
              <a:solidFill>
                <a:srgbClr val="FFFF66"/>
              </a:solidFill>
              <a:latin typeface="Garamond" panose="02020404030301010803" pitchFamily="18" charset="0"/>
            </a:endParaRPr>
          </a:p>
          <a:p>
            <a:pPr eaLnBrk="1" hangingPunct="1">
              <a:spcBef>
                <a:spcPct val="50000"/>
              </a:spcBef>
              <a:spcAft>
                <a:spcPct val="0"/>
              </a:spcAft>
              <a:buClrTx/>
              <a:buFontTx/>
              <a:buNone/>
            </a:pPr>
            <a:r>
              <a:rPr lang="en-US" altLang="en-US" sz="2800" dirty="0" err="1">
                <a:solidFill>
                  <a:srgbClr val="FFFF66"/>
                </a:solidFill>
                <a:latin typeface="Garamond" panose="02020404030301010803" pitchFamily="18" charset="0"/>
              </a:rPr>
              <a:t>ainurul.rosli@brunel.ac.uk</a:t>
            </a:r>
            <a:endParaRPr lang="en-US" altLang="en-US" sz="2800" dirty="0">
              <a:solidFill>
                <a:srgbClr val="FFFF66"/>
              </a:solidFill>
              <a:latin typeface="Garamond" panose="02020404030301010803" pitchFamily="18" charset="0"/>
            </a:endParaRPr>
          </a:p>
        </p:txBody>
      </p:sp>
    </p:spTree>
    <p:extLst>
      <p:ext uri="{BB962C8B-B14F-4D97-AF65-F5344CB8AC3E}">
        <p14:creationId xmlns:p14="http://schemas.microsoft.com/office/powerpoint/2010/main" val="380125562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18490" y="0"/>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52" name="Shape 52"/>
          <p:cNvSpPr>
            <a:spLocks noGrp="1"/>
          </p:cNvSpPr>
          <p:nvPr>
            <p:ph type="title"/>
          </p:nvPr>
        </p:nvSpPr>
        <p:spPr>
          <a:xfrm>
            <a:off x="641357" y="4386013"/>
            <a:ext cx="7648743" cy="1629326"/>
          </a:xfrm>
          <a:prstGeom prst="rect">
            <a:avLst/>
          </a:prstGeom>
          <a:solidFill>
            <a:srgbClr val="FFFFFF"/>
          </a:solidFill>
        </p:spPr>
        <p:txBody>
          <a:bodyPr>
            <a:normAutofit/>
          </a:bodyPr>
          <a:lstStyle/>
          <a:p>
            <a:pPr defTabSz="345030">
              <a:defRPr sz="1800"/>
            </a:pPr>
            <a:br>
              <a:rPr lang="es-ES" sz="3600" b="1" dirty="0">
                <a:solidFill>
                  <a:srgbClr val="13667C"/>
                </a:solidFill>
                <a:latin typeface="Helvetica"/>
                <a:ea typeface="Helvetica"/>
                <a:cs typeface="Helvetica"/>
                <a:sym typeface="Helvetica"/>
              </a:rPr>
            </a:br>
            <a:endParaRPr sz="3600" b="1" dirty="0">
              <a:solidFill>
                <a:srgbClr val="13667C"/>
              </a:solidFill>
              <a:latin typeface="Helvetica"/>
              <a:ea typeface="Helvetica"/>
              <a:cs typeface="Helvetica"/>
              <a:sym typeface="Helvetica"/>
            </a:endParaRPr>
          </a:p>
        </p:txBody>
      </p:sp>
      <p:sp>
        <p:nvSpPr>
          <p:cNvPr id="2" name="1 Rectángulo"/>
          <p:cNvSpPr/>
          <p:nvPr/>
        </p:nvSpPr>
        <p:spPr>
          <a:xfrm>
            <a:off x="1432901" y="5163053"/>
            <a:ext cx="4572000" cy="497732"/>
          </a:xfrm>
          <a:prstGeom prst="rect">
            <a:avLst/>
          </a:prstGeom>
        </p:spPr>
        <p:txBody>
          <a:bodyPr lIns="64291" tIns="32146" rIns="64291" bIns="32146">
            <a:spAutoFit/>
          </a:bodyPr>
          <a:lstStyle/>
          <a:p>
            <a:pPr algn="l"/>
            <a:br>
              <a:rPr lang="es-ES" sz="1400" b="1" dirty="0">
                <a:solidFill>
                  <a:schemeClr val="bg1">
                    <a:lumMod val="50000"/>
                  </a:schemeClr>
                </a:solidFill>
                <a:latin typeface="Helvetica"/>
                <a:ea typeface="Helvetica"/>
                <a:cs typeface="Helvetica"/>
                <a:sym typeface="Helvetica"/>
              </a:rPr>
            </a:br>
            <a:endParaRPr lang="en-US" sz="1400" dirty="0">
              <a:solidFill>
                <a:schemeClr val="bg1">
                  <a:lumMod val="50000"/>
                </a:schemeClr>
              </a:solidFill>
            </a:endParaRPr>
          </a:p>
        </p:txBody>
      </p:sp>
      <p:sp>
        <p:nvSpPr>
          <p:cNvPr id="4" name="TextBox 3"/>
          <p:cNvSpPr txBox="1"/>
          <p:nvPr/>
        </p:nvSpPr>
        <p:spPr>
          <a:xfrm>
            <a:off x="355600" y="838200"/>
            <a:ext cx="8674100" cy="461665"/>
          </a:xfrm>
          <a:prstGeom prst="rect">
            <a:avLst/>
          </a:prstGeom>
          <a:noFill/>
        </p:spPr>
        <p:txBody>
          <a:bodyPr wrap="square" rtlCol="0">
            <a:spAutoFit/>
          </a:bodyPr>
          <a:lstStyle/>
          <a:p>
            <a:r>
              <a:rPr lang="en-GB" sz="2400" b="1" i="1" dirty="0">
                <a:solidFill>
                  <a:srgbClr val="FF0000"/>
                </a:solidFill>
                <a:latin typeface="Helvetica"/>
                <a:ea typeface="Helvetica"/>
                <a:cs typeface="Helvetica"/>
                <a:sym typeface="Helvetica"/>
              </a:rPr>
              <a:t>How are industries defined?</a:t>
            </a:r>
            <a:endParaRPr lang="en-US" sz="2400" b="1" i="1" dirty="0">
              <a:solidFill>
                <a:srgbClr val="FF0000"/>
              </a:solidFill>
              <a:latin typeface="Avenir Light"/>
              <a:cs typeface="Avenir Ligh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078" y="1484784"/>
            <a:ext cx="6591300" cy="5041900"/>
          </a:xfrm>
          <a:prstGeom prst="rect">
            <a:avLst/>
          </a:prstGeom>
        </p:spPr>
      </p:pic>
    </p:spTree>
    <p:extLst>
      <p:ext uri="{BB962C8B-B14F-4D97-AF65-F5344CB8AC3E}">
        <p14:creationId xmlns:p14="http://schemas.microsoft.com/office/powerpoint/2010/main" val="102857443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nvSpPr>
        <p:spPr>
          <a:xfrm>
            <a:off x="-25393" y="332656"/>
            <a:ext cx="9180979" cy="6858001"/>
          </a:xfrm>
          <a:prstGeom prst="rect">
            <a:avLst/>
          </a:prstGeom>
          <a:ln w="25400">
            <a:solidFill>
              <a:srgbClr val="85888D"/>
            </a:solidFill>
            <a:miter lim="400000"/>
          </a:ln>
        </p:spPr>
        <p:txBody>
          <a:bodyPr lIns="35717" tIns="35717" rIns="35717" bIns="35717" anchor="ctr"/>
          <a:lstStyle/>
          <a:p>
            <a:pPr lvl="0">
              <a:defRPr sz="2400"/>
            </a:pPr>
            <a:endParaRPr dirty="0"/>
          </a:p>
        </p:txBody>
      </p:sp>
      <p:sp>
        <p:nvSpPr>
          <p:cNvPr id="52" name="Shape 52"/>
          <p:cNvSpPr>
            <a:spLocks noGrp="1"/>
          </p:cNvSpPr>
          <p:nvPr>
            <p:ph type="title"/>
          </p:nvPr>
        </p:nvSpPr>
        <p:spPr>
          <a:xfrm>
            <a:off x="641357" y="4386013"/>
            <a:ext cx="7648743" cy="1629326"/>
          </a:xfrm>
          <a:prstGeom prst="rect">
            <a:avLst/>
          </a:prstGeom>
          <a:solidFill>
            <a:srgbClr val="FFFFFF"/>
          </a:solidFill>
        </p:spPr>
        <p:txBody>
          <a:bodyPr>
            <a:normAutofit/>
          </a:bodyPr>
          <a:lstStyle/>
          <a:p>
            <a:pPr defTabSz="345030">
              <a:defRPr sz="1800"/>
            </a:pPr>
            <a:br>
              <a:rPr lang="es-ES" sz="3600" b="1" dirty="0">
                <a:solidFill>
                  <a:srgbClr val="13667C"/>
                </a:solidFill>
                <a:latin typeface="Helvetica"/>
                <a:ea typeface="Helvetica"/>
                <a:cs typeface="Helvetica"/>
                <a:sym typeface="Helvetica"/>
              </a:rPr>
            </a:br>
            <a:endParaRPr sz="3600" b="1" dirty="0">
              <a:solidFill>
                <a:srgbClr val="13667C"/>
              </a:solidFill>
              <a:latin typeface="Helvetica"/>
              <a:ea typeface="Helvetica"/>
              <a:cs typeface="Helvetica"/>
              <a:sym typeface="Helvetica"/>
            </a:endParaRPr>
          </a:p>
        </p:txBody>
      </p:sp>
      <p:sp>
        <p:nvSpPr>
          <p:cNvPr id="2" name="1 Rectángulo"/>
          <p:cNvSpPr/>
          <p:nvPr/>
        </p:nvSpPr>
        <p:spPr>
          <a:xfrm>
            <a:off x="1432901" y="5163053"/>
            <a:ext cx="4572000" cy="497732"/>
          </a:xfrm>
          <a:prstGeom prst="rect">
            <a:avLst/>
          </a:prstGeom>
        </p:spPr>
        <p:txBody>
          <a:bodyPr lIns="64291" tIns="32146" rIns="64291" bIns="32146">
            <a:spAutoFit/>
          </a:bodyPr>
          <a:lstStyle/>
          <a:p>
            <a:pPr algn="l"/>
            <a:br>
              <a:rPr lang="es-ES" sz="1400" b="1" dirty="0">
                <a:solidFill>
                  <a:schemeClr val="bg1">
                    <a:lumMod val="50000"/>
                  </a:schemeClr>
                </a:solidFill>
                <a:latin typeface="Helvetica"/>
                <a:ea typeface="Helvetica"/>
                <a:cs typeface="Helvetica"/>
                <a:sym typeface="Helvetica"/>
              </a:rPr>
            </a:br>
            <a:endParaRPr lang="en-US" sz="1400" dirty="0">
              <a:solidFill>
                <a:schemeClr val="bg1">
                  <a:lumMod val="50000"/>
                </a:schemeClr>
              </a:solidFill>
            </a:endParaRPr>
          </a:p>
        </p:txBody>
      </p:sp>
      <p:sp>
        <p:nvSpPr>
          <p:cNvPr id="4" name="TextBox 3"/>
          <p:cNvSpPr txBox="1"/>
          <p:nvPr/>
        </p:nvSpPr>
        <p:spPr>
          <a:xfrm>
            <a:off x="355600" y="838200"/>
            <a:ext cx="8674100" cy="461665"/>
          </a:xfrm>
          <a:prstGeom prst="rect">
            <a:avLst/>
          </a:prstGeom>
          <a:noFill/>
        </p:spPr>
        <p:txBody>
          <a:bodyPr wrap="square" rtlCol="0">
            <a:spAutoFit/>
          </a:bodyPr>
          <a:lstStyle/>
          <a:p>
            <a:r>
              <a:rPr lang="en-US" sz="2400" dirty="0"/>
              <a:t>Why do we need to do industry analysis?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152" y="1884980"/>
            <a:ext cx="7283152" cy="4720561"/>
          </a:xfrm>
          <a:prstGeom prst="rect">
            <a:avLst/>
          </a:prstGeom>
        </p:spPr>
      </p:pic>
      <p:sp>
        <p:nvSpPr>
          <p:cNvPr id="11" name="TextBox 10"/>
          <p:cNvSpPr txBox="1"/>
          <p:nvPr/>
        </p:nvSpPr>
        <p:spPr>
          <a:xfrm>
            <a:off x="492918" y="1206612"/>
            <a:ext cx="8674100" cy="461665"/>
          </a:xfrm>
          <a:prstGeom prst="rect">
            <a:avLst/>
          </a:prstGeom>
          <a:noFill/>
        </p:spPr>
        <p:txBody>
          <a:bodyPr wrap="square" rtlCol="0">
            <a:spAutoFit/>
          </a:bodyPr>
          <a:lstStyle/>
          <a:p>
            <a:r>
              <a:rPr lang="en-GB" sz="2400" b="1" i="1" dirty="0">
                <a:solidFill>
                  <a:srgbClr val="FF0000"/>
                </a:solidFill>
                <a:latin typeface="Helvetica"/>
                <a:ea typeface="Helvetica"/>
                <a:cs typeface="Helvetica"/>
                <a:sym typeface="Helvetica"/>
              </a:rPr>
              <a:t>Assessing industry attractiveness</a:t>
            </a:r>
            <a:endParaRPr lang="en-US" sz="2400" b="1" i="1" dirty="0">
              <a:solidFill>
                <a:srgbClr val="FF0000"/>
              </a:solidFill>
              <a:latin typeface="Avenir Light"/>
              <a:cs typeface="Avenir Light"/>
            </a:endParaRPr>
          </a:p>
        </p:txBody>
      </p:sp>
    </p:spTree>
    <p:extLst>
      <p:ext uri="{BB962C8B-B14F-4D97-AF65-F5344CB8AC3E}">
        <p14:creationId xmlns:p14="http://schemas.microsoft.com/office/powerpoint/2010/main" val="117460217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0D41-DFB9-4019-B406-625802220818}"/>
              </a:ext>
            </a:extLst>
          </p:cNvPr>
          <p:cNvSpPr>
            <a:spLocks noGrp="1"/>
          </p:cNvSpPr>
          <p:nvPr>
            <p:ph type="title"/>
          </p:nvPr>
        </p:nvSpPr>
        <p:spPr/>
        <p:txBody>
          <a:bodyPr>
            <a:normAutofit/>
          </a:bodyPr>
          <a:lstStyle/>
          <a:p>
            <a:pPr>
              <a:defRPr/>
            </a:pPr>
            <a:r>
              <a:rPr lang="en-GB" dirty="0"/>
              <a:t>Analysing the nature of competition</a:t>
            </a:r>
          </a:p>
        </p:txBody>
      </p:sp>
      <p:pic>
        <p:nvPicPr>
          <p:cNvPr id="48131" name="Picture 5" descr="ch03f01">
            <a:extLst>
              <a:ext uri="{FF2B5EF4-FFF2-40B4-BE49-F238E27FC236}">
                <a16:creationId xmlns:a16="http://schemas.microsoft.com/office/drawing/2014/main" id="{651212DE-C5F4-43F5-99C4-4B46140ED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773238"/>
            <a:ext cx="7559675" cy="409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TextBox 2">
            <a:extLst>
              <a:ext uri="{FF2B5EF4-FFF2-40B4-BE49-F238E27FC236}">
                <a16:creationId xmlns:a16="http://schemas.microsoft.com/office/drawing/2014/main" id="{B4BD7B23-96EB-474C-A67F-9125B0F40200}"/>
              </a:ext>
            </a:extLst>
          </p:cNvPr>
          <p:cNvSpPr txBox="1">
            <a:spLocks noChangeArrowheads="1"/>
          </p:cNvSpPr>
          <p:nvPr/>
        </p:nvSpPr>
        <p:spPr bwMode="auto">
          <a:xfrm>
            <a:off x="1470025" y="6294438"/>
            <a:ext cx="1781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GB" altLang="en-US" sz="1200">
                <a:latin typeface="Times New Roman" panose="02020603050405020304" pitchFamily="18" charset="0"/>
              </a:rPr>
              <a:t>Haberberg &amp; Rieple 2008</a:t>
            </a:r>
          </a:p>
        </p:txBody>
      </p:sp>
    </p:spTree>
    <p:extLst>
      <p:ext uri="{BB962C8B-B14F-4D97-AF65-F5344CB8AC3E}">
        <p14:creationId xmlns:p14="http://schemas.microsoft.com/office/powerpoint/2010/main" val="201449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UL_PowerPoint_Template">
  <a:themeElements>
    <a:clrScheme name="Brunel University London RGB">
      <a:dk1>
        <a:srgbClr val="000000"/>
      </a:dk1>
      <a:lt1>
        <a:srgbClr val="FFFFFF"/>
      </a:lt1>
      <a:dk2>
        <a:srgbClr val="4E4E53"/>
      </a:dk2>
      <a:lt2>
        <a:srgbClr val="767474"/>
      </a:lt2>
      <a:accent1>
        <a:srgbClr val="00325B"/>
      </a:accent1>
      <a:accent2>
        <a:srgbClr val="BE0F30"/>
      </a:accent2>
      <a:accent3>
        <a:srgbClr val="5B76A3"/>
      </a:accent3>
      <a:accent4>
        <a:srgbClr val="098380"/>
      </a:accent4>
      <a:accent5>
        <a:srgbClr val="4E748B"/>
      </a:accent5>
      <a:accent6>
        <a:srgbClr val="887346"/>
      </a:accent6>
      <a:hlink>
        <a:srgbClr val="0000FF"/>
      </a:hlink>
      <a:folHlink>
        <a:srgbClr val="800080"/>
      </a:folHlink>
    </a:clrScheme>
    <a:fontScheme name="Brun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1" id="{7521C7E4-AF77-FB4C-9C87-44F609DD50B6}" vid="{E6DD07D4-8AD5-F440-845F-6C7AF0C4A0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Brunel Document" ma:contentTypeID="0x010100B5A4C08D27C9458A8DBC831B2C0EF43F00D489BDFD5C74FB46A78B414D4B1D1E82" ma:contentTypeVersion="0" ma:contentTypeDescription="This is the base type for all Brunel documents." ma:contentTypeScope="" ma:versionID="f17c7bbac720d31a8dd0a91f4d794289">
  <xsd:schema xmlns:xsd="http://www.w3.org/2001/XMLSchema" xmlns:xs="http://www.w3.org/2001/XMLSchema" xmlns:p="http://schemas.microsoft.com/office/2006/metadata/properties" xmlns:ns2="39fe9a92-f246-45b9-9b26-d4424a64657d" xmlns:ns3="e73693b5-e444-47e2-ba22-986d1d3f5f8c" targetNamespace="http://schemas.microsoft.com/office/2006/metadata/properties" ma:root="true" ma:fieldsID="c3a9db50d5c4bf3bdf780309fab8eca6" ns2:_="" ns3:_="">
    <xsd:import namespace="39fe9a92-f246-45b9-9b26-d4424a64657d"/>
    <xsd:import namespace="e73693b5-e444-47e2-ba22-986d1d3f5f8c"/>
    <xsd:element name="properties">
      <xsd:complexType>
        <xsd:sequence>
          <xsd:element name="documentManagement">
            <xsd:complexType>
              <xsd:all>
                <xsd:element ref="ns2:BrunelBaseOwner0" minOccurs="0"/>
                <xsd:element ref="ns2:BrunelBaseAudience0"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fe9a92-f246-45b9-9b26-d4424a64657d" elementFormDefault="qualified">
    <xsd:import namespace="http://schemas.microsoft.com/office/2006/documentManagement/types"/>
    <xsd:import namespace="http://schemas.microsoft.com/office/infopath/2007/PartnerControls"/>
    <xsd:element name="BrunelBaseOwner0" ma:index="9" nillable="true" ma:taxonomy="true" ma:internalName="BrunelBaseOwner0" ma:taxonomyFieldName="BrunelBaseOwner" ma:displayName="Owner" ma:default="1;#College of Business, Arts and Social Sciences|d40c5aec-a8e9-40e0-9462-52b84a4b09b8" ma:fieldId="{98f64fff-228a-401e-b118-7b7ed14a11bf}" ma:sspId="1f8ae13c-041c-454e-aeb3-8644223ed454" ma:termSetId="ce0b3c44-0e18-4677-9fa6-443ed1905ae4" ma:anchorId="00000000-0000-0000-0000-000000000000" ma:open="true" ma:isKeyword="false">
      <xsd:complexType>
        <xsd:sequence>
          <xsd:element ref="pc:Terms" minOccurs="0" maxOccurs="1"/>
        </xsd:sequence>
      </xsd:complexType>
    </xsd:element>
    <xsd:element name="BrunelBaseAudience0" ma:index="11" nillable="true" ma:taxonomy="true" ma:internalName="BrunelBaseAudience0" ma:taxonomyFieldName="BrunelBaseAudience" ma:displayName="Search Audience" ma:default="" ma:fieldId="{d57833c3-6316-40fd-9f4a-bdce40d7b5e8}" ma:taxonomyMulti="true" ma:sspId="1f8ae13c-041c-454e-aeb3-8644223ed454" ma:termSetId="e48bdc75-7773-40af-8e0d-060ff7e1dbe0"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73693b5-e444-47e2-ba22-986d1d3f5f8c"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d3272265-605c-4dbe-8e9b-ec25963e0a6a}" ma:internalName="TaxCatchAll" ma:showField="CatchAllData" ma:web="e73693b5-e444-47e2-ba22-986d1d3f5f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73693b5-e444-47e2-ba22-986d1d3f5f8c">
      <Value>3</Value>
    </TaxCatchAll>
    <BrunelBaseOwner0 xmlns="39fe9a92-f246-45b9-9b26-d4424a64657d">
      <Terms xmlns="http://schemas.microsoft.com/office/infopath/2007/PartnerControls">
        <TermInfo xmlns="http://schemas.microsoft.com/office/infopath/2007/PartnerControls">
          <TermName xmlns="http://schemas.microsoft.com/office/infopath/2007/PartnerControls">Internal Communications</TermName>
          <TermId xmlns="http://schemas.microsoft.com/office/infopath/2007/PartnerControls">01e1b302-1141-47e6-ae68-8b0ede583215</TermId>
        </TermInfo>
      </Terms>
    </BrunelBaseOwner0>
    <BrunelBaseAudience0 xmlns="39fe9a92-f246-45b9-9b26-d4424a64657d">
      <Terms xmlns="http://schemas.microsoft.com/office/infopath/2007/PartnerControls"/>
    </BrunelBaseAudience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DD1B7A-8EE9-487A-8E4F-D80FCEFBFC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fe9a92-f246-45b9-9b26-d4424a64657d"/>
    <ds:schemaRef ds:uri="e73693b5-e444-47e2-ba22-986d1d3f5f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3ABB48A-250F-437B-B2B8-3E409D4ED280}">
  <ds:schemaRefs>
    <ds:schemaRef ds:uri="http://schemas.microsoft.com/office/2006/metadata/properties"/>
    <ds:schemaRef ds:uri="http://schemas.microsoft.com/office/infopath/2007/PartnerControls"/>
    <ds:schemaRef ds:uri="e73693b5-e444-47e2-ba22-986d1d3f5f8c"/>
    <ds:schemaRef ds:uri="39fe9a92-f246-45b9-9b26-d4424a64657d"/>
  </ds:schemaRefs>
</ds:datastoreItem>
</file>

<file path=customXml/itemProps3.xml><?xml version="1.0" encoding="utf-8"?>
<ds:datastoreItem xmlns:ds="http://schemas.openxmlformats.org/officeDocument/2006/customXml" ds:itemID="{91A20A98-9BF8-4507-879B-888EB959C9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DPS_1669 PowerPoint Template BBS v2</Template>
  <TotalTime>16208</TotalTime>
  <Words>3297</Words>
  <Application>Microsoft Macintosh PowerPoint</Application>
  <PresentationFormat>On-screen Show (4:3)</PresentationFormat>
  <Paragraphs>534</Paragraphs>
  <Slides>64</Slides>
  <Notes>44</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82" baseType="lpstr">
      <vt:lpstr>Arial</vt:lpstr>
      <vt:lpstr>ArialMT</vt:lpstr>
      <vt:lpstr>Avenir Light</vt:lpstr>
      <vt:lpstr>Calibri</vt:lpstr>
      <vt:lpstr>Garamond</vt:lpstr>
      <vt:lpstr>Helvetica</vt:lpstr>
      <vt:lpstr>Noto Sans ExtraLight</vt:lpstr>
      <vt:lpstr>Open Sans</vt:lpstr>
      <vt:lpstr>Open Sans Light</vt:lpstr>
      <vt:lpstr>PT Sans</vt:lpstr>
      <vt:lpstr>Times</vt:lpstr>
      <vt:lpstr>Times New Roman</vt:lpstr>
      <vt:lpstr>TradeGothicLTPro</vt:lpstr>
      <vt:lpstr>Trebuchet MS</vt:lpstr>
      <vt:lpstr>Wingdings</vt:lpstr>
      <vt:lpstr>Wingdings 2</vt:lpstr>
      <vt:lpstr>BUL_PowerPoint_Template</vt:lpstr>
      <vt:lpstr>Slide</vt:lpstr>
      <vt:lpstr>Strategic Management</vt:lpstr>
      <vt:lpstr>PowerPoint Presentation</vt:lpstr>
      <vt:lpstr>PowerPoint Presentation</vt:lpstr>
      <vt:lpstr>Overview</vt:lpstr>
      <vt:lpstr>Business Environment</vt:lpstr>
      <vt:lpstr> </vt:lpstr>
      <vt:lpstr> </vt:lpstr>
      <vt:lpstr> </vt:lpstr>
      <vt:lpstr>Analysing the nature of competition</vt:lpstr>
      <vt:lpstr>Key drivers of change</vt:lpstr>
      <vt:lpstr>Judging whether two related products come from the same industry</vt:lpstr>
      <vt:lpstr>PowerPoint Presentation</vt:lpstr>
      <vt:lpstr>PowerPoint Presentation</vt:lpstr>
      <vt:lpstr> </vt:lpstr>
      <vt:lpstr> </vt:lpstr>
      <vt:lpstr>PowerPoint Presentation</vt:lpstr>
      <vt:lpstr>PowerPoint Presentation</vt:lpstr>
      <vt:lpstr>PowerPoint Presentation</vt:lpstr>
      <vt:lpstr>PowerPoint Presentation</vt:lpstr>
      <vt:lpstr>PowerPoint Presentation</vt:lpstr>
      <vt:lpstr>PowerPoint Presentation</vt:lpstr>
      <vt:lpstr>Who is more powerful?</vt:lpstr>
      <vt:lpstr>PowerPoint Presentation</vt:lpstr>
      <vt:lpstr>PowerPoint Presentation</vt:lpstr>
      <vt:lpstr>PowerPoint Presentation</vt:lpstr>
      <vt:lpstr>Comparative industry structure analysis</vt:lpstr>
      <vt:lpstr>PowerPoint Presentation</vt:lpstr>
      <vt:lpstr>PowerPoint Presentation</vt:lpstr>
      <vt:lpstr>Bases of market segmentation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characteristics for identifying  strategic groups</vt:lpstr>
      <vt:lpstr>PowerPoint Presentation</vt:lpstr>
      <vt:lpstr>PowerPoint Presentation</vt:lpstr>
      <vt:lpstr>Announcement from the Student Union</vt:lpstr>
      <vt:lpstr>Resource-based strategy</vt:lpstr>
      <vt:lpstr>Components of strategic capabilities</vt:lpstr>
      <vt:lpstr>Dynamic capabilities</vt:lpstr>
      <vt:lpstr>PowerPoint Presentation</vt:lpstr>
      <vt:lpstr>Threshold and distinctive capabilities</vt:lpstr>
      <vt:lpstr>Core competences</vt:lpstr>
      <vt:lpstr>     A Core competence model of  the composition of Goods and Services </vt:lpstr>
      <vt:lpstr>VRIO</vt:lpstr>
      <vt:lpstr>PowerPoint Presentation</vt:lpstr>
      <vt:lpstr>Resources, capabilities and competencies</vt:lpstr>
      <vt:lpstr>VRIO: Value of strategic capabilities </vt:lpstr>
      <vt:lpstr>VRIO: Value of strategic capabilities </vt:lpstr>
      <vt:lpstr>VRIO: Rarity </vt:lpstr>
      <vt:lpstr>VRIO: Inimitability  </vt:lpstr>
      <vt:lpstr>VRIO: Organisational support </vt:lpstr>
      <vt:lpstr>Core competence as a  strategic capability for advantage</vt:lpstr>
      <vt:lpstr>Sources of Competitive Advantage</vt:lpstr>
      <vt:lpstr>PowerPoint Presentation</vt:lpstr>
      <vt:lpstr>Announcement from the Student Union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Brunel Business School</dc:title>
  <dc:creator>Richard Mitchell</dc:creator>
  <cp:lastModifiedBy>Ainurul Rosli (Staff)</cp:lastModifiedBy>
  <cp:revision>228</cp:revision>
  <cp:lastPrinted>2019-10-14T21:41:50Z</cp:lastPrinted>
  <dcterms:created xsi:type="dcterms:W3CDTF">2017-12-01T18:20:17Z</dcterms:created>
  <dcterms:modified xsi:type="dcterms:W3CDTF">2020-01-25T15:01:50Z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0x010100B5A4C08D27C9458A8DBC831B2C0EF43F00D489BDFD5C74FB46A78B414D4B1D1E82</vt:lpwstr>
  </property>
  <property fmtid="{D5CDD505-2E9C-101B-9397-08002B2CF9AE}" pid="3" name="BrunelBaseOwner">
    <vt:lpwstr>3;#Internal Communications|01e1b302-1141-47e6-ae68-8b0ede583215</vt:lpwstr>
  </property>
  <property fmtid="{D5CDD505-2E9C-101B-9397-08002B2CF9AE}" pid="4" name="BrunelBaseOwner0">
    <vt:lpwstr>Internal Communications|01e1b302-1141-47e6-ae68-8b0ede583215</vt:lpwstr>
  </property>
  <property fmtid="{D5CDD505-2E9C-101B-9397-08002B2CF9AE}" pid="5" name="TaxKeyword">
    <vt:lpwstr/>
  </property>
  <property fmtid="{D5CDD505-2E9C-101B-9397-08002B2CF9AE}" pid="6" name="BrunelBaseAudience">
    <vt:lpwstr/>
  </property>
  <property fmtid="{D5CDD505-2E9C-101B-9397-08002B2CF9AE}" pid="7" name="l50cde2150514e6e90cdde84639c12b5">
    <vt:lpwstr/>
  </property>
  <property fmtid="{D5CDD505-2E9C-101B-9397-08002B2CF9AE}" pid="8" name="foo">
    <vt:lpwstr/>
  </property>
  <property fmtid="{D5CDD505-2E9C-101B-9397-08002B2CF9AE}" pid="9" name="TaxCatchAll">
    <vt:lpwstr>1;#Internal Communications|01e1b302-1141-47e6-ae68-8b0ede583215</vt:lpwstr>
  </property>
</Properties>
</file>